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71" r:id="rId11"/>
    <p:sldId id="273" r:id="rId12"/>
    <p:sldId id="268" r:id="rId13"/>
    <p:sldId id="269" r:id="rId14"/>
    <p:sldId id="270" r:id="rId15"/>
    <p:sldId id="274" r:id="rId16"/>
    <p:sldId id="275" r:id="rId17"/>
    <p:sldId id="276" r:id="rId18"/>
    <p:sldId id="277" r:id="rId19"/>
    <p:sldId id="278" r:id="rId20"/>
    <p:sldId id="279" r:id="rId21"/>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8" autoAdjust="0"/>
  </p:normalViewPr>
  <p:slideViewPr>
    <p:cSldViewPr>
      <p:cViewPr varScale="1">
        <p:scale>
          <a:sx n="103" d="100"/>
          <a:sy n="103" d="100"/>
        </p:scale>
        <p:origin x="-204" y="-96"/>
      </p:cViewPr>
      <p:guideLst>
        <p:guide orient="horz" pos="2160"/>
        <p:guide pos="2880"/>
      </p:guideLst>
    </p:cSldViewPr>
  </p:slideViewPr>
  <p:outlineViewPr>
    <p:cViewPr>
      <p:scale>
        <a:sx n="33" d="100"/>
        <a:sy n="33" d="100"/>
      </p:scale>
      <p:origin x="0" y="611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7ED42A62-3EC3-41F8-AEAF-848EB5225972}" type="datetimeFigureOut">
              <a:rPr lang="tr-TR" smtClean="0"/>
              <a:t>18.01.2013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701010B-FA9E-4AA4-A9AB-2853536C4662}"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7ED42A62-3EC3-41F8-AEAF-848EB5225972}" type="datetimeFigureOut">
              <a:rPr lang="tr-TR" smtClean="0"/>
              <a:t>18.01.2013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701010B-FA9E-4AA4-A9AB-2853536C4662}" type="slidenum">
              <a:rPr lang="tr-TR" smtClean="0"/>
              <a:t>‹#›</a:t>
            </a:fld>
            <a:endParaRPr lang="tr-TR"/>
          </a:p>
        </p:txBody>
      </p:sp>
      <p:sp>
        <p:nvSpPr>
          <p:cNvPr id="7" name="Title 6"/>
          <p:cNvSpPr>
            <a:spLocks noGrp="1"/>
          </p:cNvSpPr>
          <p:nvPr>
            <p:ph type="title"/>
          </p:nvPr>
        </p:nvSpPr>
        <p:spPr/>
        <p:txBody>
          <a:bodyPr/>
          <a:lstStyle/>
          <a:p>
            <a:r>
              <a:rPr lang="tr-TR" smtClean="0"/>
              <a:t>Asıl başlık stili için tıklatın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7ED42A62-3EC3-41F8-AEAF-848EB5225972}" type="datetimeFigureOut">
              <a:rPr lang="tr-TR" smtClean="0"/>
              <a:t>18.01.2013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701010B-FA9E-4AA4-A9AB-2853536C4662}"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5" name="Date Placeholder 4"/>
          <p:cNvSpPr>
            <a:spLocks noGrp="1"/>
          </p:cNvSpPr>
          <p:nvPr>
            <p:ph type="dt" sz="half" idx="10"/>
          </p:nvPr>
        </p:nvSpPr>
        <p:spPr/>
        <p:txBody>
          <a:bodyPr/>
          <a:lstStyle/>
          <a:p>
            <a:fld id="{7ED42A62-3EC3-41F8-AEAF-848EB5225972}" type="datetimeFigureOut">
              <a:rPr lang="tr-TR" smtClean="0"/>
              <a:t>18.01.2013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D701010B-FA9E-4AA4-A9AB-2853536C4662}" type="slidenum">
              <a:rPr lang="tr-TR" smtClean="0"/>
              <a:t>‹#›</a:t>
            </a:fld>
            <a:endParaRPr lang="tr-TR"/>
          </a:p>
        </p:txBody>
      </p:sp>
      <p:sp>
        <p:nvSpPr>
          <p:cNvPr id="9" name="Content Placeholder 8"/>
          <p:cNvSpPr>
            <a:spLocks noGrp="1"/>
          </p:cNvSpPr>
          <p:nvPr>
            <p:ph sz="quarter" idx="13"/>
          </p:nvPr>
        </p:nvSpPr>
        <p:spPr>
          <a:xfrm>
            <a:off x="676655" y="2679192"/>
            <a:ext cx="3822192" cy="34472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7ED42A62-3EC3-41F8-AEAF-848EB5225972}" type="datetimeFigureOut">
              <a:rPr lang="tr-TR" smtClean="0"/>
              <a:t>18.01.2013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D701010B-FA9E-4AA4-A9AB-2853536C4662}"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Date Placeholder 2"/>
          <p:cNvSpPr>
            <a:spLocks noGrp="1"/>
          </p:cNvSpPr>
          <p:nvPr>
            <p:ph type="dt" sz="half" idx="10"/>
          </p:nvPr>
        </p:nvSpPr>
        <p:spPr/>
        <p:txBody>
          <a:bodyPr/>
          <a:lstStyle/>
          <a:p>
            <a:fld id="{7ED42A62-3EC3-41F8-AEAF-848EB5225972}" type="datetimeFigureOut">
              <a:rPr lang="tr-TR" smtClean="0"/>
              <a:t>18.01.2013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D701010B-FA9E-4AA4-A9AB-2853536C4662}"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7ED42A62-3EC3-41F8-AEAF-848EB5225972}" type="datetimeFigureOut">
              <a:rPr lang="tr-TR" smtClean="0"/>
              <a:t>18.01.2013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D701010B-FA9E-4AA4-A9AB-2853536C4662}"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ED42A62-3EC3-41F8-AEAF-848EB5225972}" type="datetimeFigureOut">
              <a:rPr lang="tr-TR" smtClean="0"/>
              <a:t>18.01.2013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D701010B-FA9E-4AA4-A9AB-2853536C4662}" type="slidenum">
              <a:rPr lang="tr-TR" smtClean="0"/>
              <a:t>‹#›</a:t>
            </a:fld>
            <a:endParaRPr lang="tr-T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7ED42A62-3EC3-41F8-AEAF-848EB5225972}" type="datetimeFigureOut">
              <a:rPr lang="tr-TR" smtClean="0"/>
              <a:t>18.01.2013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D701010B-FA9E-4AA4-A9AB-2853536C4662}" type="slidenum">
              <a:rPr lang="tr-TR" smtClean="0"/>
              <a:t>‹#›</a:t>
            </a:fld>
            <a:endParaRPr lang="tr-T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7ED42A62-3EC3-41F8-AEAF-848EB5225972}" type="datetimeFigureOut">
              <a:rPr lang="tr-TR" smtClean="0"/>
              <a:t>18.01.2013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701010B-FA9E-4AA4-A9AB-2853536C4662}"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ED42A62-3EC3-41F8-AEAF-848EB5225972}" type="datetimeFigureOut">
              <a:rPr lang="tr-TR" smtClean="0"/>
              <a:t>18.01.2013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701010B-FA9E-4AA4-A9AB-2853536C4662}" type="slidenum">
              <a:rPr lang="tr-TR" smtClean="0"/>
              <a:t>‹#›</a:t>
            </a:fld>
            <a:endParaRPr lang="tr-T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7ED42A62-3EC3-41F8-AEAF-848EB5225972}" type="datetimeFigureOut">
              <a:rPr lang="tr-TR" smtClean="0"/>
              <a:t>18.01.2013</a:t>
            </a:fld>
            <a:endParaRPr lang="tr-T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tr-T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701010B-FA9E-4AA4-A9AB-2853536C4662}" type="slidenum">
              <a:rPr lang="tr-TR" smtClean="0"/>
              <a:t>‹#›</a:t>
            </a:fld>
            <a:endParaRPr lang="tr-T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1340768"/>
            <a:ext cx="7772400" cy="3456384"/>
          </a:xfrm>
        </p:spPr>
        <p:txBody>
          <a:bodyPr>
            <a:normAutofit/>
          </a:bodyPr>
          <a:lstStyle/>
          <a:p>
            <a:r>
              <a:rPr lang="tr-TR" b="1" dirty="0" smtClean="0">
                <a:solidFill>
                  <a:schemeClr val="tx1"/>
                </a:solidFill>
              </a:rPr>
              <a:t>STANDART MALİYET SİSTEMİ</a:t>
            </a:r>
            <a:br>
              <a:rPr lang="tr-TR" b="1" dirty="0" smtClean="0">
                <a:solidFill>
                  <a:schemeClr val="tx1"/>
                </a:solidFill>
              </a:rPr>
            </a:br>
            <a:r>
              <a:rPr lang="tr-TR" b="1" dirty="0" smtClean="0">
                <a:solidFill>
                  <a:schemeClr val="tx1"/>
                </a:solidFill>
              </a:rPr>
              <a:t>ve </a:t>
            </a:r>
            <a:br>
              <a:rPr lang="tr-TR" b="1" dirty="0" smtClean="0">
                <a:solidFill>
                  <a:schemeClr val="tx1"/>
                </a:solidFill>
              </a:rPr>
            </a:br>
            <a:r>
              <a:rPr lang="tr-TR" b="1" dirty="0" smtClean="0">
                <a:solidFill>
                  <a:schemeClr val="tx1"/>
                </a:solidFill>
              </a:rPr>
              <a:t>YÖNETİM KARARLARINDA KULLANILMASI</a:t>
            </a:r>
            <a:r>
              <a:rPr lang="tr-TR" dirty="0" smtClean="0"/>
              <a:t/>
            </a:r>
            <a:br>
              <a:rPr lang="tr-TR" dirty="0" smtClean="0"/>
            </a:br>
            <a:endParaRPr lang="tr-TR" dirty="0"/>
          </a:p>
        </p:txBody>
      </p:sp>
    </p:spTree>
    <p:extLst>
      <p:ext uri="{BB962C8B-B14F-4D97-AF65-F5344CB8AC3E}">
        <p14:creationId xmlns:p14="http://schemas.microsoft.com/office/powerpoint/2010/main" val="10255868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fontScale="92500" lnSpcReduction="20000"/>
          </a:bodyPr>
          <a:lstStyle/>
          <a:p>
            <a:r>
              <a:rPr lang="tr-TR" sz="2500" dirty="0" smtClean="0"/>
              <a:t>Kar, tanımı gereği toplam gelir ile toplam maliyet arasındaki farktır.</a:t>
            </a:r>
          </a:p>
          <a:p>
            <a:r>
              <a:rPr lang="tr-TR" sz="2500" dirty="0" smtClean="0"/>
              <a:t> Karı artırmak için iki yol var:</a:t>
            </a:r>
          </a:p>
          <a:p>
            <a:pPr marL="0" indent="0">
              <a:buNone/>
            </a:pPr>
            <a:r>
              <a:rPr lang="tr-TR" sz="2500" dirty="0"/>
              <a:t>	</a:t>
            </a:r>
            <a:r>
              <a:rPr lang="tr-TR" sz="2500" dirty="0" smtClean="0"/>
              <a:t>1.	Geliri arttırmak.</a:t>
            </a:r>
          </a:p>
          <a:p>
            <a:pPr marL="0" indent="0">
              <a:buNone/>
            </a:pPr>
            <a:r>
              <a:rPr lang="tr-TR" sz="2500" dirty="0"/>
              <a:t>	</a:t>
            </a:r>
            <a:r>
              <a:rPr lang="tr-TR" sz="2500" dirty="0" smtClean="0"/>
              <a:t>2.	Maliyeti azaltmak.</a:t>
            </a:r>
          </a:p>
          <a:p>
            <a:r>
              <a:rPr lang="tr-TR" sz="2500" dirty="0" smtClean="0"/>
              <a:t> </a:t>
            </a:r>
            <a:r>
              <a:rPr lang="tr-TR" sz="2500" b="1" u="sng" dirty="0" smtClean="0"/>
              <a:t>Geliri arttırmak </a:t>
            </a:r>
            <a:r>
              <a:rPr lang="tr-TR" sz="2500" dirty="0" smtClean="0"/>
              <a:t>piyasa koşullarına bağlı olup </a:t>
            </a:r>
            <a:r>
              <a:rPr lang="tr-TR" sz="2500" b="1" u="sng" dirty="0" smtClean="0"/>
              <a:t>firmanın kontrolü dışında.</a:t>
            </a:r>
          </a:p>
          <a:p>
            <a:r>
              <a:rPr lang="tr-TR" sz="2500" b="1" u="sng" dirty="0" smtClean="0"/>
              <a:t>Maliyeti azaltmak</a:t>
            </a:r>
            <a:r>
              <a:rPr lang="tr-TR" sz="2500" dirty="0" smtClean="0"/>
              <a:t>, verimsizlik ve israfı </a:t>
            </a:r>
            <a:r>
              <a:rPr lang="tr-TR" sz="2500" dirty="0" smtClean="0"/>
              <a:t>önlemek ile mümkün olup </a:t>
            </a:r>
            <a:r>
              <a:rPr lang="tr-TR" sz="2500" b="1" u="sng" dirty="0" smtClean="0"/>
              <a:t>firmanın kontrolünde.</a:t>
            </a:r>
            <a:endParaRPr lang="tr-TR" sz="2500" b="1" u="sng" dirty="0"/>
          </a:p>
          <a:p>
            <a:r>
              <a:rPr lang="tr-TR" sz="2500" dirty="0" smtClean="0"/>
              <a:t>Standart maliyetler bu noktada devreye giriyor.</a:t>
            </a:r>
          </a:p>
          <a:p>
            <a:endParaRPr lang="tr-TR" sz="2500" dirty="0" smtClean="0"/>
          </a:p>
          <a:p>
            <a:endParaRPr lang="tr-TR" sz="2500" dirty="0"/>
          </a:p>
        </p:txBody>
      </p:sp>
      <p:sp>
        <p:nvSpPr>
          <p:cNvPr id="2" name="Başlık 1"/>
          <p:cNvSpPr>
            <a:spLocks noGrp="1"/>
          </p:cNvSpPr>
          <p:nvPr>
            <p:ph type="title"/>
          </p:nvPr>
        </p:nvSpPr>
        <p:spPr/>
        <p:txBody>
          <a:bodyPr/>
          <a:lstStyle/>
          <a:p>
            <a:r>
              <a:rPr lang="tr-TR" dirty="0" smtClean="0">
                <a:solidFill>
                  <a:schemeClr val="tx1"/>
                </a:solidFill>
              </a:rPr>
              <a:t>İŞLETMELERİN KAR AMACI</a:t>
            </a:r>
            <a:endParaRPr lang="tr-TR" dirty="0">
              <a:solidFill>
                <a:schemeClr val="tx1"/>
              </a:solidFill>
            </a:endParaRPr>
          </a:p>
        </p:txBody>
      </p:sp>
    </p:spTree>
    <p:extLst>
      <p:ext uri="{BB962C8B-B14F-4D97-AF65-F5344CB8AC3E}">
        <p14:creationId xmlns:p14="http://schemas.microsoft.com/office/powerpoint/2010/main" val="40188968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r>
              <a:rPr lang="tr-TR" dirty="0" smtClean="0"/>
              <a:t>Öncelikli hedefi maliyet kontrolü olmakla  beraber, standart maliyetler bütçeleme ve mamul fiyatlandırma gibi diğer yönetsel çalışmalara da katkı sağlar.</a:t>
            </a:r>
          </a:p>
          <a:p>
            <a:r>
              <a:rPr lang="tr-TR" dirty="0" smtClean="0"/>
              <a:t>Dünyada da geniş uygulama alanı bulunuyor.</a:t>
            </a:r>
          </a:p>
          <a:p>
            <a:r>
              <a:rPr lang="tr-TR" dirty="0" smtClean="0"/>
              <a:t>Üretim işletmelerinin; Japonya’da %65’i, İsveç’te %73’ü, İngiltere’de %76’sı, İrlanda’da %84’ü ABD’de ise %86’sı standart maliyet kullanıyor.</a:t>
            </a:r>
            <a:endParaRPr lang="tr-TR" dirty="0"/>
          </a:p>
        </p:txBody>
      </p:sp>
      <p:sp>
        <p:nvSpPr>
          <p:cNvPr id="2" name="Başlık 1"/>
          <p:cNvSpPr>
            <a:spLocks noGrp="1"/>
          </p:cNvSpPr>
          <p:nvPr>
            <p:ph type="title"/>
          </p:nvPr>
        </p:nvSpPr>
        <p:spPr/>
        <p:txBody>
          <a:bodyPr>
            <a:normAutofit/>
          </a:bodyPr>
          <a:lstStyle/>
          <a:p>
            <a:r>
              <a:rPr lang="tr-TR" sz="3500" b="1" dirty="0" smtClean="0">
                <a:solidFill>
                  <a:schemeClr val="tx1"/>
                </a:solidFill>
              </a:rPr>
              <a:t>DÜNYADA STANDART MALİYETLER</a:t>
            </a:r>
            <a:endParaRPr lang="tr-TR" sz="3500" b="1" dirty="0">
              <a:solidFill>
                <a:schemeClr val="tx1"/>
              </a:solidFill>
            </a:endParaRPr>
          </a:p>
        </p:txBody>
      </p:sp>
    </p:spTree>
    <p:extLst>
      <p:ext uri="{BB962C8B-B14F-4D97-AF65-F5344CB8AC3E}">
        <p14:creationId xmlns:p14="http://schemas.microsoft.com/office/powerpoint/2010/main" val="24058360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endParaRPr lang="tr-TR" b="1" u="sng" dirty="0" smtClean="0"/>
          </a:p>
          <a:p>
            <a:r>
              <a:rPr lang="tr-TR" b="1" u="sng" dirty="0" smtClean="0"/>
              <a:t>Standart Maliyet </a:t>
            </a:r>
            <a:r>
              <a:rPr lang="tr-TR" dirty="0" smtClean="0"/>
              <a:t>: </a:t>
            </a:r>
          </a:p>
          <a:p>
            <a:r>
              <a:rPr lang="tr-TR" b="1" dirty="0" smtClean="0"/>
              <a:t>Dikkatli incelemeler sonucu saptanan ve öngörülen koşullar altında maliyetlerin ne kadar olması gerektiğini gösteren değerlerdir</a:t>
            </a:r>
            <a:r>
              <a:rPr lang="tr-TR" dirty="0" smtClean="0"/>
              <a:t>.</a:t>
            </a:r>
            <a:endParaRPr lang="tr-TR" dirty="0"/>
          </a:p>
        </p:txBody>
      </p:sp>
      <p:sp>
        <p:nvSpPr>
          <p:cNvPr id="2" name="Başlık 1"/>
          <p:cNvSpPr>
            <a:spLocks noGrp="1"/>
          </p:cNvSpPr>
          <p:nvPr>
            <p:ph type="title"/>
          </p:nvPr>
        </p:nvSpPr>
        <p:spPr/>
        <p:txBody>
          <a:bodyPr>
            <a:normAutofit/>
          </a:bodyPr>
          <a:lstStyle/>
          <a:p>
            <a:r>
              <a:rPr lang="tr-TR" sz="4000" b="1" dirty="0" smtClean="0">
                <a:solidFill>
                  <a:schemeClr val="tx1"/>
                </a:solidFill>
              </a:rPr>
              <a:t>STANDART MALİYETLERİN NİTELİĞİ</a:t>
            </a:r>
            <a:endParaRPr lang="tr-TR" sz="4000" b="1" dirty="0">
              <a:solidFill>
                <a:schemeClr val="tx1"/>
              </a:solidFill>
            </a:endParaRPr>
          </a:p>
        </p:txBody>
      </p:sp>
    </p:spTree>
    <p:extLst>
      <p:ext uri="{BB962C8B-B14F-4D97-AF65-F5344CB8AC3E}">
        <p14:creationId xmlns:p14="http://schemas.microsoft.com/office/powerpoint/2010/main" val="18844498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72067" y="1772816"/>
            <a:ext cx="7408333" cy="4353347"/>
          </a:xfrm>
        </p:spPr>
        <p:txBody>
          <a:bodyPr>
            <a:normAutofit fontScale="92500" lnSpcReduction="20000"/>
          </a:bodyPr>
          <a:lstStyle/>
          <a:p>
            <a:r>
              <a:rPr lang="tr-TR" sz="2000" b="1" dirty="0" smtClean="0"/>
              <a:t>1. </a:t>
            </a:r>
            <a:r>
              <a:rPr lang="tr-TR" sz="2000" b="1" u="sng" dirty="0" smtClean="0"/>
              <a:t>FİİLİ MALİYET-STANDART MALİYET AYRIMI</a:t>
            </a:r>
            <a:r>
              <a:rPr lang="tr-TR" sz="2000" dirty="0" smtClean="0"/>
              <a:t>: Fiili maliyetler gerçekte ortaya çıkan maliyetlerdir. Standart maliyetler ise ortaya çıkması gereken maliyetlerdir. Fiili Maliyet </a:t>
            </a:r>
            <a:r>
              <a:rPr lang="tr-TR" sz="2000" b="1" i="1" dirty="0" smtClean="0"/>
              <a:t>OLANI</a:t>
            </a:r>
            <a:r>
              <a:rPr lang="tr-TR" sz="2000" dirty="0" smtClean="0"/>
              <a:t>, Standart Maliyet ise </a:t>
            </a:r>
            <a:r>
              <a:rPr lang="tr-TR" sz="2000" b="1" i="1" dirty="0" smtClean="0"/>
              <a:t>OLMASI GEREKENİ </a:t>
            </a:r>
            <a:r>
              <a:rPr lang="tr-TR" sz="2000" dirty="0" smtClean="0"/>
              <a:t>gösterir.</a:t>
            </a:r>
          </a:p>
          <a:p>
            <a:r>
              <a:rPr lang="tr-TR" sz="2000" dirty="0" smtClean="0"/>
              <a:t>Fiili Maliyet </a:t>
            </a:r>
            <a:r>
              <a:rPr lang="tr-TR" sz="2000" b="1" dirty="0" smtClean="0"/>
              <a:t>geçmişe</a:t>
            </a:r>
            <a:r>
              <a:rPr lang="tr-TR" sz="2000" dirty="0" smtClean="0"/>
              <a:t> Standart Maliyet ise </a:t>
            </a:r>
            <a:r>
              <a:rPr lang="tr-TR" sz="2000" b="1" dirty="0" smtClean="0"/>
              <a:t>geleceğe</a:t>
            </a:r>
            <a:r>
              <a:rPr lang="tr-TR" sz="2000" dirty="0" smtClean="0"/>
              <a:t> yöneliktir.	</a:t>
            </a:r>
          </a:p>
          <a:p>
            <a:r>
              <a:rPr lang="tr-TR" sz="2000" b="1" dirty="0" smtClean="0"/>
              <a:t>2. </a:t>
            </a:r>
            <a:r>
              <a:rPr lang="tr-TR" sz="2000" b="1" u="sng" dirty="0" smtClean="0"/>
              <a:t>TAHMİNİ MALİYET-STANDART MALİYET AYRIMI </a:t>
            </a:r>
            <a:r>
              <a:rPr lang="tr-TR" sz="2000" dirty="0" smtClean="0"/>
              <a:t>: Tahmini Maliyet, maliyetlerin ne kadar olacağı BEKLENTİSİNİ ortaya koyarken, Standart Maliyet ise maliyetlerin ne kadar olması GEREKTİĞİNİ ortaya koyar.  Tahmini maliyet işletme tahminini gösterirken standart maliyet ise bilimsel veriler kullanarak hesaplanan maliyetleri gösterir. </a:t>
            </a:r>
          </a:p>
          <a:p>
            <a:r>
              <a:rPr lang="tr-TR" sz="2000" b="1" dirty="0" smtClean="0"/>
              <a:t>3. </a:t>
            </a:r>
            <a:r>
              <a:rPr lang="tr-TR" sz="2000" b="1" u="sng" dirty="0" smtClean="0"/>
              <a:t>STANDART MALİYETLERİN ANA İŞLEVİ : </a:t>
            </a:r>
            <a:r>
              <a:rPr lang="tr-TR" sz="2000" dirty="0" smtClean="0"/>
              <a:t>Olması gereken maliyet tutarını gösteren standart maliyetler, gerçekleşen yani fiili maliyetlerin normal sayılıp sayılmayacağını gösteren temel ölçü olarak değerlendirilir.  </a:t>
            </a:r>
            <a:endParaRPr lang="tr-TR" sz="2000" dirty="0"/>
          </a:p>
        </p:txBody>
      </p:sp>
      <p:sp>
        <p:nvSpPr>
          <p:cNvPr id="2" name="Başlık 1"/>
          <p:cNvSpPr>
            <a:spLocks noGrp="1"/>
          </p:cNvSpPr>
          <p:nvPr>
            <p:ph type="title"/>
          </p:nvPr>
        </p:nvSpPr>
        <p:spPr/>
        <p:txBody>
          <a:bodyPr>
            <a:normAutofit fontScale="90000"/>
          </a:bodyPr>
          <a:lstStyle/>
          <a:p>
            <a:r>
              <a:rPr lang="tr-TR" b="1" dirty="0">
                <a:solidFill>
                  <a:schemeClr val="tx1"/>
                </a:solidFill>
              </a:rPr>
              <a:t>STANDART MALİYETLERİN NİTELİĞİ</a:t>
            </a:r>
            <a:endParaRPr lang="tr-TR" dirty="0">
              <a:solidFill>
                <a:schemeClr val="tx1"/>
              </a:solidFill>
            </a:endParaRPr>
          </a:p>
        </p:txBody>
      </p:sp>
    </p:spTree>
    <p:extLst>
      <p:ext uri="{BB962C8B-B14F-4D97-AF65-F5344CB8AC3E}">
        <p14:creationId xmlns:p14="http://schemas.microsoft.com/office/powerpoint/2010/main" val="6930092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04664"/>
            <a:ext cx="8229600" cy="5721499"/>
          </a:xfrm>
        </p:spPr>
        <p:txBody>
          <a:bodyPr>
            <a:normAutofit lnSpcReduction="10000"/>
          </a:bodyPr>
          <a:lstStyle/>
          <a:p>
            <a:pPr marL="0" indent="0">
              <a:buNone/>
            </a:pPr>
            <a:r>
              <a:rPr lang="tr-TR" sz="2000" dirty="0" smtClean="0"/>
              <a:t>Örneğin; belli </a:t>
            </a:r>
            <a:r>
              <a:rPr lang="tr-TR" sz="2000" dirty="0"/>
              <a:t>bir ay </a:t>
            </a:r>
            <a:r>
              <a:rPr lang="tr-TR" sz="2000" dirty="0" smtClean="0"/>
              <a:t>içinde, bir ürünün gerçekleşen (fiili) maliyeti 500.000 TL ise ve elde başkaca bir bilgi bulunmuyorsa bu tutarın normal mi, normalin altında mı yoksa  aşırı mı olduğunu söyleyebilmek mümkün değildir. Ancak, söz konusu ayda maliyetin 400.000 TL olması gerektiği önceden biliniyorsa gerçekleşen maliyetin aşırı olduğu hemen anlaşılacaktır. Standart maliyetin ana işlevi bu bilgiyi ortaya koymaktır.  Buna göre, işletme gerekli tedbirleri alarak maliyetlerini kontrol altında tutabilecektir.</a:t>
            </a:r>
          </a:p>
          <a:p>
            <a:pPr marL="0" indent="0">
              <a:buNone/>
            </a:pPr>
            <a:endParaRPr lang="tr-TR" sz="2000" dirty="0" smtClean="0"/>
          </a:p>
          <a:p>
            <a:r>
              <a:rPr lang="tr-TR" sz="2000" b="1" dirty="0" smtClean="0"/>
              <a:t>4. </a:t>
            </a:r>
            <a:r>
              <a:rPr lang="tr-TR" sz="2000" b="1" u="sng" dirty="0" smtClean="0"/>
              <a:t>SAPMA KAVRAMI : </a:t>
            </a:r>
            <a:r>
              <a:rPr lang="tr-TR" sz="2000" u="sng" dirty="0" smtClean="0"/>
              <a:t>F</a:t>
            </a:r>
            <a:r>
              <a:rPr lang="tr-TR" sz="2000" dirty="0" smtClean="0"/>
              <a:t>iili maliyet ile standart maliyet arasındaki farka </a:t>
            </a:r>
            <a:r>
              <a:rPr lang="tr-TR" sz="2000" b="1" dirty="0" smtClean="0"/>
              <a:t>SAPMA</a:t>
            </a:r>
            <a:r>
              <a:rPr lang="tr-TR" sz="2000" dirty="0" smtClean="0"/>
              <a:t> adı verilir. </a:t>
            </a:r>
          </a:p>
          <a:p>
            <a:r>
              <a:rPr lang="tr-TR" sz="2500" b="1" dirty="0" smtClean="0"/>
              <a:t>Fiili Maliyet &gt; Standart Maliyet ise Olumsuz Sapma</a:t>
            </a:r>
          </a:p>
          <a:p>
            <a:r>
              <a:rPr lang="tr-TR" sz="2500" b="1" dirty="0" smtClean="0"/>
              <a:t>Fiili </a:t>
            </a:r>
            <a:r>
              <a:rPr lang="tr-TR" sz="2500" b="1" dirty="0"/>
              <a:t>Maliyet </a:t>
            </a:r>
            <a:r>
              <a:rPr lang="tr-TR" sz="2500" b="1" dirty="0" smtClean="0"/>
              <a:t>&lt; </a:t>
            </a:r>
            <a:r>
              <a:rPr lang="tr-TR" sz="2500" b="1" dirty="0"/>
              <a:t>Standart Maliyet ise </a:t>
            </a:r>
            <a:r>
              <a:rPr lang="tr-TR" sz="2500" b="1" dirty="0" smtClean="0"/>
              <a:t>Olumlu </a:t>
            </a:r>
            <a:r>
              <a:rPr lang="tr-TR" sz="2500" b="1" dirty="0"/>
              <a:t>Sapma</a:t>
            </a:r>
          </a:p>
          <a:p>
            <a:pPr marL="0" indent="0">
              <a:buNone/>
            </a:pPr>
            <a:endParaRPr lang="tr-TR" sz="2000" dirty="0" smtClean="0"/>
          </a:p>
          <a:p>
            <a:pPr marL="0" indent="0">
              <a:buNone/>
            </a:pPr>
            <a:r>
              <a:rPr lang="tr-TR" sz="2000" dirty="0" smtClean="0"/>
              <a:t>Sapmaların nedenlerinin belirlenmesi ve bu nedenlerin ortadan kaldırılmasına yönelik alınacak tedbirler</a:t>
            </a:r>
            <a:r>
              <a:rPr lang="tr-TR" sz="2000" dirty="0" smtClean="0"/>
              <a:t>, işletmenin </a:t>
            </a:r>
            <a:r>
              <a:rPr lang="tr-TR" sz="2000" dirty="0" smtClean="0"/>
              <a:t>gelecekte karşılaşacağı olumsuzlukların giderilebilmesi ve işletmenin karlılığının arttırılmasına olanak sağlayacaktır.</a:t>
            </a:r>
          </a:p>
          <a:p>
            <a:pPr marL="0" indent="0">
              <a:buNone/>
            </a:pPr>
            <a:endParaRPr lang="tr-TR" sz="2000" dirty="0" smtClean="0"/>
          </a:p>
          <a:p>
            <a:pPr marL="0" indent="0">
              <a:buNone/>
            </a:pPr>
            <a:endParaRPr lang="tr-TR" sz="2000" dirty="0" smtClean="0"/>
          </a:p>
          <a:p>
            <a:pPr marL="0" indent="0">
              <a:buNone/>
            </a:pPr>
            <a:endParaRPr lang="tr-TR" sz="2000" dirty="0"/>
          </a:p>
        </p:txBody>
      </p:sp>
    </p:spTree>
    <p:extLst>
      <p:ext uri="{BB962C8B-B14F-4D97-AF65-F5344CB8AC3E}">
        <p14:creationId xmlns:p14="http://schemas.microsoft.com/office/powerpoint/2010/main" val="42486006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normAutofit/>
          </a:bodyPr>
          <a:lstStyle/>
          <a:p>
            <a:r>
              <a:rPr lang="tr-TR" sz="2000" b="1" dirty="0" smtClean="0"/>
              <a:t>5. </a:t>
            </a:r>
            <a:r>
              <a:rPr lang="tr-TR" sz="2000" b="1" u="sng" dirty="0" smtClean="0"/>
              <a:t>STANDART MALİYETLERİN UYGULAMA ALANI : </a:t>
            </a:r>
            <a:r>
              <a:rPr lang="tr-TR" sz="2000" dirty="0" smtClean="0"/>
              <a:t>Kullanılan maliyet unsuru girdiler (</a:t>
            </a:r>
            <a:r>
              <a:rPr lang="tr-TR" sz="2000" dirty="0" err="1" smtClean="0"/>
              <a:t>input</a:t>
            </a:r>
            <a:r>
              <a:rPr lang="tr-TR" sz="2000" dirty="0" smtClean="0"/>
              <a:t>) ile bu girdilerden elde edilen çıktılar (</a:t>
            </a:r>
            <a:r>
              <a:rPr lang="tr-TR" sz="2000" dirty="0" err="1" smtClean="0"/>
              <a:t>output</a:t>
            </a:r>
            <a:r>
              <a:rPr lang="tr-TR" sz="2000" dirty="0" smtClean="0"/>
              <a:t>) arasındaki bağıntıların standartlaştırılabildiği tüm faaliyetlerde standart maliyetlerden yararlanma imkanı vardır.</a:t>
            </a:r>
          </a:p>
          <a:p>
            <a:pPr marL="0" indent="0">
              <a:buNone/>
            </a:pPr>
            <a:r>
              <a:rPr lang="tr-TR" sz="2000" dirty="0" smtClean="0"/>
              <a:t>Buna en elverişli ana işletme faaliyeti genellikle üretimdir. Bir birim mamul üretimi için hangi hammaddeden ne miktarda kullanılması ya da kaç saatlik işçilik çalışması yapılması gerektiği bilimsel esaslarla ve nispeten kolaylıkla hesaplanabilmektedir. Ancak, üretim dışı pazarlama, finansman, genel yönetim gibi faaliyetlerde girdi-çıktı bağlantılarının standartlara bağlanması çok zordur.  Bu nedenle, işletmelerde standart maliyetlerden genellikle sadece üretim faaliyetlerinde yararlanılmakla yetinilmekte olup standart maliyet kavramı çoğunlukla mamul standart üretim maliyeti anlamında kullanılmaktadır. </a:t>
            </a:r>
          </a:p>
          <a:p>
            <a:pPr marL="0" indent="0">
              <a:buNone/>
            </a:pPr>
            <a:r>
              <a:rPr lang="tr-TR" sz="2000" dirty="0" smtClean="0"/>
              <a:t>Biz de bundan sonraki açıklamalarda standart maliyet kavramını üretim maliyetleri çerçevesinde kullanıyor olacağız.  </a:t>
            </a:r>
          </a:p>
          <a:p>
            <a:pPr marL="0" indent="0">
              <a:buNone/>
            </a:pPr>
            <a:r>
              <a:rPr lang="tr-TR" sz="2000" b="1" u="sng" dirty="0" smtClean="0"/>
              <a:t>(Yani</a:t>
            </a:r>
            <a:r>
              <a:rPr lang="tr-TR" sz="2000" b="1" u="sng" dirty="0" smtClean="0"/>
              <a:t>; bizim bankada, şirkette vb. firmada niye standart maliyet yok gibi  sorularla bana gelmeyin diye bu açıklamayı yaptım sevgili arkadaşlar</a:t>
            </a:r>
            <a:r>
              <a:rPr lang="tr-TR" sz="2000" b="1" u="sng" dirty="0" smtClean="0"/>
              <a:t>…)</a:t>
            </a:r>
            <a:endParaRPr lang="tr-TR" sz="2000" b="1" u="sng" dirty="0" smtClean="0"/>
          </a:p>
        </p:txBody>
      </p:sp>
    </p:spTree>
    <p:extLst>
      <p:ext uri="{BB962C8B-B14F-4D97-AF65-F5344CB8AC3E}">
        <p14:creationId xmlns:p14="http://schemas.microsoft.com/office/powerpoint/2010/main" val="27853944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72067" y="1340768"/>
            <a:ext cx="7408333" cy="4785395"/>
          </a:xfrm>
        </p:spPr>
        <p:txBody>
          <a:bodyPr/>
          <a:lstStyle/>
          <a:p>
            <a:r>
              <a:rPr lang="tr-TR" dirty="0" smtClean="0"/>
              <a:t>Standart maliyetler üçe ayrılır:</a:t>
            </a:r>
          </a:p>
          <a:p>
            <a:r>
              <a:rPr lang="tr-TR" b="1" dirty="0" smtClean="0"/>
              <a:t>1. </a:t>
            </a:r>
            <a:r>
              <a:rPr lang="tr-TR" sz="2000" b="1" u="sng" dirty="0" smtClean="0"/>
              <a:t>Sabit (Baz) Standart Maliyetler</a:t>
            </a:r>
            <a:r>
              <a:rPr lang="tr-TR" dirty="0" smtClean="0"/>
              <a:t>: </a:t>
            </a:r>
            <a:r>
              <a:rPr lang="tr-TR" sz="2000" dirty="0" smtClean="0"/>
              <a:t>Başlangıç koşullarına dayanılarak saptanan ve uzun yıllar boyunca değiştirilmeyen standart maliyetlerdir.</a:t>
            </a:r>
          </a:p>
          <a:p>
            <a:r>
              <a:rPr lang="tr-TR" sz="2000" b="1" dirty="0" smtClean="0"/>
              <a:t>2.</a:t>
            </a:r>
            <a:r>
              <a:rPr lang="tr-TR" sz="2000" dirty="0" smtClean="0"/>
              <a:t> </a:t>
            </a:r>
            <a:r>
              <a:rPr lang="tr-TR" sz="2000" b="1" u="sng" dirty="0" smtClean="0"/>
              <a:t>İdeal (Kuramsal) Standart Maliyetler </a:t>
            </a:r>
            <a:r>
              <a:rPr lang="tr-TR" sz="2000" dirty="0" smtClean="0"/>
              <a:t>: Herhangi bir verimsizlik ve aksaklığın bulunmadığı ideal koşullar altında olması gereken maliyetlerdir.</a:t>
            </a:r>
          </a:p>
          <a:p>
            <a:r>
              <a:rPr lang="tr-TR" sz="2000" b="1" dirty="0" smtClean="0"/>
              <a:t>3.</a:t>
            </a:r>
            <a:r>
              <a:rPr lang="tr-TR" sz="2000" dirty="0" smtClean="0"/>
              <a:t> </a:t>
            </a:r>
            <a:r>
              <a:rPr lang="tr-TR" sz="2000" b="1" u="sng" dirty="0" smtClean="0"/>
              <a:t>Ulaşılabilir Cari Standart </a:t>
            </a:r>
            <a:r>
              <a:rPr lang="tr-TR" sz="2000" b="1" u="sng" dirty="0"/>
              <a:t>Maliyetler </a:t>
            </a:r>
            <a:r>
              <a:rPr lang="tr-TR" sz="2000" dirty="0"/>
              <a:t>: </a:t>
            </a:r>
            <a:r>
              <a:rPr lang="tr-TR" sz="2000" dirty="0" smtClean="0"/>
              <a:t>Bunlar mevcut veya beklenen koşullar altında rasyonel çalışıldığı takdirde maliyetlerin ne olması gerektiğini gösterir. </a:t>
            </a:r>
          </a:p>
          <a:p>
            <a:pPr marL="0" indent="0">
              <a:buNone/>
            </a:pPr>
            <a:r>
              <a:rPr lang="tr-TR" sz="2000" dirty="0" smtClean="0"/>
              <a:t>Standart maliyetlerin yüksek fakat ulaşılabilir verimlilik düzeylerini esas alması gerekir. Standart maliyetlerin cari tutulması ise bu maliyetlerin her yıl en azından bir kere gözden geçirilmesi ve varsa değişen koşullara uygun biçimde düzeltilmesi gerekir.</a:t>
            </a:r>
            <a:endParaRPr lang="tr-TR" sz="2000" dirty="0"/>
          </a:p>
        </p:txBody>
      </p:sp>
      <p:sp>
        <p:nvSpPr>
          <p:cNvPr id="2" name="Başlık 1"/>
          <p:cNvSpPr>
            <a:spLocks noGrp="1"/>
          </p:cNvSpPr>
          <p:nvPr>
            <p:ph type="title"/>
          </p:nvPr>
        </p:nvSpPr>
        <p:spPr/>
        <p:txBody>
          <a:bodyPr>
            <a:normAutofit/>
          </a:bodyPr>
          <a:lstStyle/>
          <a:p>
            <a:r>
              <a:rPr lang="tr-TR" sz="3000" dirty="0" smtClean="0">
                <a:solidFill>
                  <a:schemeClr val="tx1"/>
                </a:solidFill>
              </a:rPr>
              <a:t>STANDART MALİYETLERİN TÜRLERİ</a:t>
            </a:r>
            <a:endParaRPr lang="tr-TR" sz="3000" dirty="0">
              <a:solidFill>
                <a:schemeClr val="tx1"/>
              </a:solidFill>
            </a:endParaRPr>
          </a:p>
        </p:txBody>
      </p:sp>
    </p:spTree>
    <p:extLst>
      <p:ext uri="{BB962C8B-B14F-4D97-AF65-F5344CB8AC3E}">
        <p14:creationId xmlns:p14="http://schemas.microsoft.com/office/powerpoint/2010/main" val="19282898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72067" y="1628800"/>
            <a:ext cx="7408333" cy="4497363"/>
          </a:xfrm>
        </p:spPr>
        <p:txBody>
          <a:bodyPr/>
          <a:lstStyle/>
          <a:p>
            <a:r>
              <a:rPr lang="tr-TR" b="1" u="sng" dirty="0" smtClean="0"/>
              <a:t>Standart Maliyetler </a:t>
            </a:r>
          </a:p>
          <a:p>
            <a:r>
              <a:rPr lang="tr-TR" b="1" u="sng" dirty="0" smtClean="0"/>
              <a:t>1.Maliyet Kontrolüne Etkinlik Kazandırır.</a:t>
            </a:r>
          </a:p>
          <a:p>
            <a:r>
              <a:rPr lang="tr-TR" b="1" u="sng" dirty="0" smtClean="0"/>
              <a:t>2.Planlama Çalışmalarına Yardımcı Olur.</a:t>
            </a:r>
          </a:p>
          <a:p>
            <a:r>
              <a:rPr lang="tr-TR" b="1" u="sng" dirty="0" smtClean="0"/>
              <a:t>3.Çalışanları Maliyetler Konusunda Bilinçlendirir.</a:t>
            </a:r>
          </a:p>
          <a:p>
            <a:r>
              <a:rPr lang="tr-TR" b="1" u="sng" dirty="0" smtClean="0"/>
              <a:t>4.Maliyet Muhasebesi Uygulamalarında Kolaylıklar</a:t>
            </a:r>
          </a:p>
          <a:p>
            <a:r>
              <a:rPr lang="tr-TR" b="1" u="sng" dirty="0" smtClean="0"/>
              <a:t>5.Diğer Yararlar </a:t>
            </a:r>
            <a:endParaRPr lang="tr-TR" b="1" u="sng" dirty="0"/>
          </a:p>
        </p:txBody>
      </p:sp>
      <p:sp>
        <p:nvSpPr>
          <p:cNvPr id="2" name="Başlık 1"/>
          <p:cNvSpPr>
            <a:spLocks noGrp="1"/>
          </p:cNvSpPr>
          <p:nvPr>
            <p:ph type="title"/>
          </p:nvPr>
        </p:nvSpPr>
        <p:spPr>
          <a:xfrm>
            <a:off x="457200" y="338328"/>
            <a:ext cx="8229600" cy="1002440"/>
          </a:xfrm>
        </p:spPr>
        <p:txBody>
          <a:bodyPr>
            <a:normAutofit/>
          </a:bodyPr>
          <a:lstStyle/>
          <a:p>
            <a:r>
              <a:rPr lang="tr-TR" sz="3000" dirty="0">
                <a:solidFill>
                  <a:schemeClr val="tx1"/>
                </a:solidFill>
              </a:rPr>
              <a:t>STANDART MALİYETLERİN </a:t>
            </a:r>
            <a:r>
              <a:rPr lang="tr-TR" sz="3000" dirty="0" smtClean="0">
                <a:solidFill>
                  <a:schemeClr val="tx1"/>
                </a:solidFill>
              </a:rPr>
              <a:t>YARARLARI</a:t>
            </a:r>
            <a:endParaRPr lang="tr-TR" sz="3000" dirty="0"/>
          </a:p>
        </p:txBody>
      </p:sp>
    </p:spTree>
    <p:extLst>
      <p:ext uri="{BB962C8B-B14F-4D97-AF65-F5344CB8AC3E}">
        <p14:creationId xmlns:p14="http://schemas.microsoft.com/office/powerpoint/2010/main" val="22171963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72067" y="1916832"/>
            <a:ext cx="7408333" cy="4209331"/>
          </a:xfrm>
        </p:spPr>
        <p:txBody>
          <a:bodyPr/>
          <a:lstStyle/>
          <a:p>
            <a:r>
              <a:rPr lang="tr-TR" b="1" u="sng" dirty="0" smtClean="0"/>
              <a:t>Standart Maliyet Yöntemi</a:t>
            </a:r>
            <a:r>
              <a:rPr lang="tr-TR" dirty="0" smtClean="0"/>
              <a:t>; </a:t>
            </a:r>
          </a:p>
          <a:p>
            <a:r>
              <a:rPr lang="tr-TR" dirty="0" smtClean="0"/>
              <a:t>Fiili maliyet yönteminin alternatifi, yani onun yerine kullanılabilen bir maliyet yöntemi konumundadır.</a:t>
            </a:r>
          </a:p>
          <a:p>
            <a:r>
              <a:rPr lang="tr-TR" dirty="0" smtClean="0"/>
              <a:t>Sipariş ve evre (safha) maliyeti yöntemlerinin yerine değil, onlarla birlikte kullanılan bir yöntemdir.</a:t>
            </a:r>
          </a:p>
          <a:p>
            <a:r>
              <a:rPr lang="tr-TR" dirty="0" smtClean="0"/>
              <a:t>Tam, normal veya değişken maliyet yöntemi ile birlikte kullanılmak durumundadır.</a:t>
            </a:r>
            <a:endParaRPr lang="tr-TR" dirty="0"/>
          </a:p>
        </p:txBody>
      </p:sp>
      <p:sp>
        <p:nvSpPr>
          <p:cNvPr id="2" name="Başlık 1"/>
          <p:cNvSpPr>
            <a:spLocks noGrp="1"/>
          </p:cNvSpPr>
          <p:nvPr>
            <p:ph type="title"/>
          </p:nvPr>
        </p:nvSpPr>
        <p:spPr/>
        <p:txBody>
          <a:bodyPr>
            <a:normAutofit/>
          </a:bodyPr>
          <a:lstStyle/>
          <a:p>
            <a:r>
              <a:rPr lang="tr-TR" dirty="0">
                <a:solidFill>
                  <a:schemeClr val="tx1"/>
                </a:solidFill>
              </a:rPr>
              <a:t>STANDART </a:t>
            </a:r>
            <a:r>
              <a:rPr lang="tr-TR" dirty="0" smtClean="0">
                <a:solidFill>
                  <a:schemeClr val="tx1"/>
                </a:solidFill>
              </a:rPr>
              <a:t>MALİYET YÖNTEMİ</a:t>
            </a:r>
            <a:endParaRPr lang="tr-TR" dirty="0"/>
          </a:p>
        </p:txBody>
      </p:sp>
    </p:spTree>
    <p:extLst>
      <p:ext uri="{BB962C8B-B14F-4D97-AF65-F5344CB8AC3E}">
        <p14:creationId xmlns:p14="http://schemas.microsoft.com/office/powerpoint/2010/main" val="22410196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Yer Tutucusu 3"/>
          <p:cNvSpPr>
            <a:spLocks noGrp="1"/>
          </p:cNvSpPr>
          <p:nvPr>
            <p:ph type="body" sz="half" idx="2"/>
          </p:nvPr>
        </p:nvSpPr>
        <p:spPr>
          <a:xfrm>
            <a:off x="539552" y="703816"/>
            <a:ext cx="432049" cy="2880320"/>
          </a:xfrm>
        </p:spPr>
        <p:txBody>
          <a:bodyPr vert="vert270">
            <a:normAutofit fontScale="25000" lnSpcReduction="20000"/>
          </a:bodyPr>
          <a:lstStyle/>
          <a:p>
            <a:pPr algn="ctr"/>
            <a:r>
              <a:rPr lang="tr-TR" sz="6200" b="1" dirty="0" smtClean="0"/>
              <a:t>YÖNTEMİN</a:t>
            </a:r>
            <a:r>
              <a:rPr lang="tr-TR" sz="6200" dirty="0" smtClean="0"/>
              <a:t> </a:t>
            </a:r>
            <a:r>
              <a:rPr lang="tr-TR" sz="6200" b="1" dirty="0" smtClean="0"/>
              <a:t>KURULMASI</a:t>
            </a:r>
          </a:p>
          <a:p>
            <a:endParaRPr lang="tr-TR" dirty="0"/>
          </a:p>
        </p:txBody>
      </p:sp>
      <p:sp>
        <p:nvSpPr>
          <p:cNvPr id="2" name="Başlık 1"/>
          <p:cNvSpPr>
            <a:spLocks noGrp="1"/>
          </p:cNvSpPr>
          <p:nvPr>
            <p:ph type="title"/>
          </p:nvPr>
        </p:nvSpPr>
        <p:spPr>
          <a:xfrm>
            <a:off x="251520" y="3828552"/>
            <a:ext cx="658415" cy="2696792"/>
          </a:xfrm>
        </p:spPr>
        <p:txBody>
          <a:bodyPr vert="vert270"/>
          <a:lstStyle/>
          <a:p>
            <a:pPr algn="ctr"/>
            <a:r>
              <a:rPr lang="tr-TR" sz="1600" b="1" dirty="0" smtClean="0"/>
              <a:t>YÖNTEMİN İŞLETİLMESİ</a:t>
            </a:r>
            <a:endParaRPr lang="tr-TR" sz="1600" b="1" dirty="0"/>
          </a:p>
        </p:txBody>
      </p:sp>
      <p:sp>
        <p:nvSpPr>
          <p:cNvPr id="3" name="İçerik Yer Tutucusu 2"/>
          <p:cNvSpPr>
            <a:spLocks noGrp="1"/>
          </p:cNvSpPr>
          <p:nvPr>
            <p:ph idx="1"/>
          </p:nvPr>
        </p:nvSpPr>
        <p:spPr>
          <a:xfrm>
            <a:off x="1043608" y="188640"/>
            <a:ext cx="7416824" cy="1008112"/>
          </a:xfrm>
        </p:spPr>
        <p:txBody>
          <a:bodyPr>
            <a:normAutofit/>
          </a:bodyPr>
          <a:lstStyle/>
          <a:p>
            <a:pPr marL="0" indent="0" algn="ctr">
              <a:buNone/>
            </a:pPr>
            <a:r>
              <a:rPr lang="tr-TR" sz="2500" b="1" dirty="0"/>
              <a:t>STANDART MALİYET YÖNTEMİNİN GEREKTİRDİĞİ ÇALIŞMALAR</a:t>
            </a:r>
            <a:endParaRPr lang="tr-TR" sz="2500" dirty="0"/>
          </a:p>
        </p:txBody>
      </p:sp>
      <p:sp>
        <p:nvSpPr>
          <p:cNvPr id="5" name="Dikdörtgen 4"/>
          <p:cNvSpPr/>
          <p:nvPr/>
        </p:nvSpPr>
        <p:spPr>
          <a:xfrm>
            <a:off x="5068563" y="1268760"/>
            <a:ext cx="1321296" cy="7200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200" dirty="0" smtClean="0"/>
              <a:t>Yöntemin Ön Koşullarının Sağlanması</a:t>
            </a:r>
            <a:endParaRPr lang="tr-TR" sz="1200" dirty="0"/>
          </a:p>
        </p:txBody>
      </p:sp>
      <p:sp>
        <p:nvSpPr>
          <p:cNvPr id="6" name="Dikdörtgen 5"/>
          <p:cNvSpPr/>
          <p:nvPr/>
        </p:nvSpPr>
        <p:spPr>
          <a:xfrm>
            <a:off x="1997371" y="2586608"/>
            <a:ext cx="2138536"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200" dirty="0" smtClean="0"/>
              <a:t>Hesap Planı İle Belge Düzeninin Standart Maliyet Esasına Dönüştürülmesi</a:t>
            </a:r>
            <a:endParaRPr lang="tr-TR" sz="1200" dirty="0"/>
          </a:p>
        </p:txBody>
      </p:sp>
      <p:sp>
        <p:nvSpPr>
          <p:cNvPr id="7" name="Dikdörtgen 6"/>
          <p:cNvSpPr/>
          <p:nvPr/>
        </p:nvSpPr>
        <p:spPr>
          <a:xfrm>
            <a:off x="7236296" y="5178896"/>
            <a:ext cx="144016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200" dirty="0" smtClean="0"/>
              <a:t>Kayıt ve Raporlama</a:t>
            </a:r>
            <a:endParaRPr lang="tr-TR" sz="1200" dirty="0"/>
          </a:p>
        </p:txBody>
      </p:sp>
      <p:sp>
        <p:nvSpPr>
          <p:cNvPr id="8" name="Dikdörtgen 7"/>
          <p:cNvSpPr/>
          <p:nvPr/>
        </p:nvSpPr>
        <p:spPr>
          <a:xfrm>
            <a:off x="2009559" y="5178896"/>
            <a:ext cx="2138536"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200" dirty="0" smtClean="0"/>
              <a:t>Sapmaların Hesaplanması ve Çözümlenmesi</a:t>
            </a:r>
            <a:endParaRPr lang="tr-TR" sz="1200" dirty="0"/>
          </a:p>
        </p:txBody>
      </p:sp>
      <p:sp>
        <p:nvSpPr>
          <p:cNvPr id="9" name="Dikdörtgen 8"/>
          <p:cNvSpPr/>
          <p:nvPr/>
        </p:nvSpPr>
        <p:spPr>
          <a:xfrm>
            <a:off x="5068563" y="3933056"/>
            <a:ext cx="1321296" cy="7200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200" dirty="0" smtClean="0"/>
              <a:t>Fiili Giderlerin İzlenmesi</a:t>
            </a:r>
            <a:endParaRPr lang="tr-TR" sz="1200" dirty="0"/>
          </a:p>
        </p:txBody>
      </p:sp>
      <p:sp>
        <p:nvSpPr>
          <p:cNvPr id="10" name="Dikdörtgen 9"/>
          <p:cNvSpPr/>
          <p:nvPr/>
        </p:nvSpPr>
        <p:spPr>
          <a:xfrm>
            <a:off x="7236296" y="2594992"/>
            <a:ext cx="1440160" cy="899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tr-TR" sz="1200" dirty="0" smtClean="0"/>
              <a:t>Standart Maliyetlerin Saptanması</a:t>
            </a:r>
            <a:endParaRPr lang="tr-TR" sz="1200" dirty="0"/>
          </a:p>
        </p:txBody>
      </p:sp>
      <p:cxnSp>
        <p:nvCxnSpPr>
          <p:cNvPr id="11" name="Düz Bağlayıcı 10"/>
          <p:cNvCxnSpPr/>
          <p:nvPr/>
        </p:nvCxnSpPr>
        <p:spPr>
          <a:xfrm>
            <a:off x="5730916" y="2017421"/>
            <a:ext cx="0" cy="3097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Düz Bağlayıcı 11"/>
          <p:cNvCxnSpPr/>
          <p:nvPr/>
        </p:nvCxnSpPr>
        <p:spPr>
          <a:xfrm>
            <a:off x="3078827" y="2327157"/>
            <a:ext cx="487754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Düz Ok Bağlayıcısı 12"/>
          <p:cNvCxnSpPr>
            <a:endCxn id="6" idx="0"/>
          </p:cNvCxnSpPr>
          <p:nvPr/>
        </p:nvCxnSpPr>
        <p:spPr>
          <a:xfrm>
            <a:off x="3066639" y="2327157"/>
            <a:ext cx="0" cy="2594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Düz Bağlayıcı 13"/>
          <p:cNvCxnSpPr/>
          <p:nvPr/>
        </p:nvCxnSpPr>
        <p:spPr>
          <a:xfrm>
            <a:off x="3078827" y="3501008"/>
            <a:ext cx="0" cy="21602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Düz Bağlayıcı 14"/>
          <p:cNvCxnSpPr/>
          <p:nvPr/>
        </p:nvCxnSpPr>
        <p:spPr>
          <a:xfrm>
            <a:off x="7963577" y="3493992"/>
            <a:ext cx="0" cy="21602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Düz Bağlayıcı 15"/>
          <p:cNvCxnSpPr>
            <a:stCxn id="9" idx="2"/>
          </p:cNvCxnSpPr>
          <p:nvPr/>
        </p:nvCxnSpPr>
        <p:spPr>
          <a:xfrm>
            <a:off x="5729211" y="4653136"/>
            <a:ext cx="1705"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Düz Bağlayıcı 16"/>
          <p:cNvCxnSpPr/>
          <p:nvPr/>
        </p:nvCxnSpPr>
        <p:spPr>
          <a:xfrm>
            <a:off x="3052416" y="4941168"/>
            <a:ext cx="49216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Düz Ok Bağlayıcısı 17"/>
          <p:cNvCxnSpPr>
            <a:stCxn id="8" idx="3"/>
            <a:endCxn id="7" idx="1"/>
          </p:cNvCxnSpPr>
          <p:nvPr/>
        </p:nvCxnSpPr>
        <p:spPr>
          <a:xfrm>
            <a:off x="4148095" y="5636096"/>
            <a:ext cx="3088201"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Düz Bağlayıcı 18"/>
          <p:cNvCxnSpPr/>
          <p:nvPr/>
        </p:nvCxnSpPr>
        <p:spPr>
          <a:xfrm>
            <a:off x="3096486" y="3717032"/>
            <a:ext cx="487754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Düz Ok Bağlayıcısı 19"/>
          <p:cNvCxnSpPr/>
          <p:nvPr/>
        </p:nvCxnSpPr>
        <p:spPr>
          <a:xfrm>
            <a:off x="5730916" y="3717032"/>
            <a:ext cx="0" cy="223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Düz Ok Bağlayıcısı 20"/>
          <p:cNvCxnSpPr/>
          <p:nvPr/>
        </p:nvCxnSpPr>
        <p:spPr>
          <a:xfrm>
            <a:off x="3052416" y="4959770"/>
            <a:ext cx="0" cy="2594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Düz Ok Bağlayıcısı 21"/>
          <p:cNvCxnSpPr/>
          <p:nvPr/>
        </p:nvCxnSpPr>
        <p:spPr>
          <a:xfrm>
            <a:off x="7974035" y="4941167"/>
            <a:ext cx="0" cy="2594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Metin Yer Tutucusu 3"/>
          <p:cNvSpPr txBox="1">
            <a:spLocks/>
          </p:cNvSpPr>
          <p:nvPr/>
        </p:nvSpPr>
        <p:spPr>
          <a:xfrm>
            <a:off x="467544" y="3649335"/>
            <a:ext cx="730424" cy="2948017"/>
          </a:xfrm>
          <a:prstGeom prst="rect">
            <a:avLst/>
          </a:prstGeom>
        </p:spPr>
        <p:txBody>
          <a:bodyPr vert="vert270" lIns="91440" tIns="45720" rIns="91440" bIns="45720" rtlCol="0">
            <a:normAutofit/>
          </a:bodyPr>
          <a:lstStyle>
            <a:lvl1pPr marL="0" indent="0" algn="l" defTabSz="914400" rtl="0" eaLnBrk="1" latinLnBrk="0" hangingPunct="1">
              <a:spcBef>
                <a:spcPct val="20000"/>
              </a:spcBef>
              <a:buFont typeface="Arial"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9pPr>
          </a:lstStyle>
          <a:p>
            <a:pPr algn="r"/>
            <a:endParaRPr lang="tr-TR" sz="2000" dirty="0" smtClean="0"/>
          </a:p>
          <a:p>
            <a:pPr algn="ctr">
              <a:spcBef>
                <a:spcPts val="0"/>
              </a:spcBef>
            </a:pPr>
            <a:endParaRPr lang="tr-TR" sz="2000" dirty="0"/>
          </a:p>
        </p:txBody>
      </p:sp>
      <p:cxnSp>
        <p:nvCxnSpPr>
          <p:cNvPr id="28" name="Düz Ok Bağlayıcısı 27"/>
          <p:cNvCxnSpPr/>
          <p:nvPr/>
        </p:nvCxnSpPr>
        <p:spPr>
          <a:xfrm>
            <a:off x="7956376" y="2349831"/>
            <a:ext cx="0" cy="2594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66185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72067" y="1772816"/>
            <a:ext cx="7408333" cy="4353347"/>
          </a:xfrm>
        </p:spPr>
        <p:txBody>
          <a:bodyPr/>
          <a:lstStyle/>
          <a:p>
            <a:r>
              <a:rPr lang="tr-TR" dirty="0"/>
              <a:t>STANDARTLAŞTIRMA</a:t>
            </a:r>
          </a:p>
          <a:p>
            <a:r>
              <a:rPr lang="tr-TR" dirty="0"/>
              <a:t>ÖRGÜT YAPISINDA </a:t>
            </a:r>
            <a:r>
              <a:rPr lang="tr-TR" dirty="0" smtClean="0"/>
              <a:t>RASYONELLEŞTİRME</a:t>
            </a:r>
          </a:p>
          <a:p>
            <a:r>
              <a:rPr lang="tr-TR" dirty="0" smtClean="0"/>
              <a:t>-	Hesap Planının Standart Maliyet Esasına 	Dönüştürülmesi</a:t>
            </a:r>
          </a:p>
          <a:p>
            <a:r>
              <a:rPr lang="tr-TR" dirty="0" smtClean="0"/>
              <a:t>-	Standart Maliyetlerin Saptanması</a:t>
            </a:r>
          </a:p>
          <a:p>
            <a:pPr lvl="2"/>
            <a:r>
              <a:rPr lang="tr-TR" dirty="0" smtClean="0"/>
              <a:t>- Direkt İlk Madde ve Malzeme Standart Tutarı</a:t>
            </a:r>
          </a:p>
          <a:p>
            <a:pPr lvl="2"/>
            <a:r>
              <a:rPr lang="tr-TR" dirty="0" smtClean="0"/>
              <a:t>- </a:t>
            </a:r>
            <a:r>
              <a:rPr lang="tr-TR" dirty="0"/>
              <a:t>Direkt </a:t>
            </a:r>
            <a:r>
              <a:rPr lang="tr-TR" dirty="0" smtClean="0"/>
              <a:t>İşçilik Standart Tutarı</a:t>
            </a:r>
          </a:p>
          <a:p>
            <a:pPr lvl="2"/>
            <a:r>
              <a:rPr lang="tr-TR" dirty="0" smtClean="0"/>
              <a:t>- Genel Üretim Giderleri Standart Tutarı</a:t>
            </a:r>
          </a:p>
          <a:p>
            <a:pPr lvl="2"/>
            <a:r>
              <a:rPr lang="tr-TR" dirty="0" smtClean="0"/>
              <a:t>- Standart Maliyet Kartı</a:t>
            </a:r>
          </a:p>
          <a:p>
            <a:pPr marL="627063" lvl="2" indent="0">
              <a:buNone/>
            </a:pPr>
            <a:endParaRPr lang="tr-TR" dirty="0"/>
          </a:p>
          <a:p>
            <a:pPr marL="627063" lvl="2" indent="0">
              <a:buNone/>
            </a:pPr>
            <a:endParaRPr lang="tr-TR" dirty="0" smtClean="0"/>
          </a:p>
          <a:p>
            <a:pPr marL="627063" lvl="2" indent="0">
              <a:buNone/>
            </a:pPr>
            <a:endParaRPr lang="tr-TR" dirty="0"/>
          </a:p>
          <a:p>
            <a:pPr marL="627063" lvl="2" indent="0">
              <a:buNone/>
            </a:pPr>
            <a:endParaRPr lang="tr-TR" dirty="0" smtClean="0"/>
          </a:p>
          <a:p>
            <a:pPr marL="627063" lvl="2" indent="0">
              <a:buNone/>
            </a:pPr>
            <a:endParaRPr lang="tr-TR" dirty="0"/>
          </a:p>
          <a:p>
            <a:pPr marL="627063" lvl="2" indent="0">
              <a:buNone/>
            </a:pPr>
            <a:endParaRPr lang="tr-TR" dirty="0" smtClean="0"/>
          </a:p>
          <a:p>
            <a:endParaRPr lang="tr-TR" dirty="0"/>
          </a:p>
          <a:p>
            <a:endParaRPr lang="tr-TR" dirty="0" smtClean="0"/>
          </a:p>
          <a:p>
            <a:endParaRPr lang="tr-TR" dirty="0"/>
          </a:p>
          <a:p>
            <a:endParaRPr lang="tr-TR" dirty="0"/>
          </a:p>
          <a:p>
            <a:endParaRPr lang="tr-TR" dirty="0" smtClean="0"/>
          </a:p>
          <a:p>
            <a:endParaRPr lang="tr-TR" dirty="0" smtClean="0"/>
          </a:p>
          <a:p>
            <a:endParaRPr lang="tr-TR" dirty="0"/>
          </a:p>
        </p:txBody>
      </p:sp>
      <p:sp>
        <p:nvSpPr>
          <p:cNvPr id="2" name="Başlık 1"/>
          <p:cNvSpPr>
            <a:spLocks noGrp="1"/>
          </p:cNvSpPr>
          <p:nvPr>
            <p:ph type="title"/>
          </p:nvPr>
        </p:nvSpPr>
        <p:spPr/>
        <p:txBody>
          <a:bodyPr/>
          <a:lstStyle/>
          <a:p>
            <a:r>
              <a:rPr lang="tr-TR" b="1" dirty="0" smtClean="0">
                <a:solidFill>
                  <a:schemeClr val="tx1"/>
                </a:solidFill>
              </a:rPr>
              <a:t>ÖNKOŞULLAR</a:t>
            </a:r>
            <a:endParaRPr lang="tr-TR" b="1" dirty="0">
              <a:solidFill>
                <a:schemeClr val="tx1"/>
              </a:solidFill>
            </a:endParaRPr>
          </a:p>
        </p:txBody>
      </p:sp>
    </p:spTree>
    <p:extLst>
      <p:ext uri="{BB962C8B-B14F-4D97-AF65-F5344CB8AC3E}">
        <p14:creationId xmlns:p14="http://schemas.microsoft.com/office/powerpoint/2010/main" val="1521513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72067" y="1844824"/>
            <a:ext cx="7408333" cy="4281339"/>
          </a:xfrm>
        </p:spPr>
        <p:txBody>
          <a:bodyPr/>
          <a:lstStyle/>
          <a:p>
            <a:endParaRPr lang="tr-TR" b="1" u="sng" dirty="0" smtClean="0"/>
          </a:p>
          <a:p>
            <a:r>
              <a:rPr lang="tr-TR" sz="3200" b="1" u="sng" dirty="0" smtClean="0"/>
              <a:t>Standart </a:t>
            </a:r>
            <a:r>
              <a:rPr lang="tr-TR" sz="3200" b="1" u="sng" dirty="0" smtClean="0"/>
              <a:t>maliyet sapmalarının </a:t>
            </a:r>
            <a:r>
              <a:rPr lang="tr-TR" sz="3200" b="1" u="sng" dirty="0" smtClean="0"/>
              <a:t>analizi;</a:t>
            </a:r>
            <a:r>
              <a:rPr lang="tr-TR" sz="3200" dirty="0" smtClean="0"/>
              <a:t> </a:t>
            </a:r>
            <a:r>
              <a:rPr lang="tr-TR" sz="3200" dirty="0" smtClean="0"/>
              <a:t>ortaya çıkan sapmaların nedenlerine göre çözümlenmesi, yani hangi nedenin hangi yönde (olumlu-olumsuz) ve kaç liralık sapmaya yol açtığının belirlenmesi anlamındadır</a:t>
            </a:r>
            <a:r>
              <a:rPr lang="tr-TR" dirty="0" smtClean="0"/>
              <a:t>.</a:t>
            </a:r>
            <a:endParaRPr lang="tr-TR" dirty="0"/>
          </a:p>
        </p:txBody>
      </p:sp>
      <p:sp>
        <p:nvSpPr>
          <p:cNvPr id="2" name="Başlık 1"/>
          <p:cNvSpPr>
            <a:spLocks noGrp="1"/>
          </p:cNvSpPr>
          <p:nvPr>
            <p:ph type="title"/>
          </p:nvPr>
        </p:nvSpPr>
        <p:spPr/>
        <p:txBody>
          <a:bodyPr>
            <a:normAutofit fontScale="90000"/>
          </a:bodyPr>
          <a:lstStyle/>
          <a:p>
            <a:r>
              <a:rPr lang="tr-TR" b="1" dirty="0" smtClean="0">
                <a:solidFill>
                  <a:schemeClr val="tx1"/>
                </a:solidFill>
              </a:rPr>
              <a:t>STANDART</a:t>
            </a:r>
            <a:r>
              <a:rPr lang="tr-TR" b="1" i="1" dirty="0" smtClean="0">
                <a:solidFill>
                  <a:schemeClr val="tx1"/>
                </a:solidFill>
              </a:rPr>
              <a:t> </a:t>
            </a:r>
            <a:r>
              <a:rPr lang="tr-TR" b="1" dirty="0" smtClean="0">
                <a:solidFill>
                  <a:schemeClr val="tx1"/>
                </a:solidFill>
              </a:rPr>
              <a:t>MALİYET</a:t>
            </a:r>
            <a:r>
              <a:rPr lang="tr-TR" b="1" i="1" dirty="0" smtClean="0">
                <a:solidFill>
                  <a:schemeClr val="tx1"/>
                </a:solidFill>
              </a:rPr>
              <a:t> </a:t>
            </a:r>
            <a:r>
              <a:rPr lang="tr-TR" b="1" dirty="0" smtClean="0">
                <a:solidFill>
                  <a:schemeClr val="tx1"/>
                </a:solidFill>
              </a:rPr>
              <a:t>SAPMALARININ</a:t>
            </a:r>
            <a:r>
              <a:rPr lang="tr-TR" b="1" i="1" dirty="0" smtClean="0">
                <a:solidFill>
                  <a:schemeClr val="tx1"/>
                </a:solidFill>
              </a:rPr>
              <a:t> </a:t>
            </a:r>
            <a:r>
              <a:rPr lang="tr-TR" b="1" dirty="0" smtClean="0">
                <a:solidFill>
                  <a:schemeClr val="tx1"/>
                </a:solidFill>
              </a:rPr>
              <a:t>ANALİZİ</a:t>
            </a:r>
            <a:endParaRPr lang="tr-TR" b="1" dirty="0">
              <a:solidFill>
                <a:schemeClr val="tx1"/>
              </a:solidFill>
            </a:endParaRPr>
          </a:p>
        </p:txBody>
      </p:sp>
    </p:spTree>
    <p:extLst>
      <p:ext uri="{BB962C8B-B14F-4D97-AF65-F5344CB8AC3E}">
        <p14:creationId xmlns:p14="http://schemas.microsoft.com/office/powerpoint/2010/main" val="2659846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2132857"/>
            <a:ext cx="7408333" cy="3960440"/>
          </a:xfrm>
        </p:spPr>
        <p:txBody>
          <a:bodyPr>
            <a:normAutofit fontScale="92500" lnSpcReduction="20000"/>
          </a:bodyPr>
          <a:lstStyle/>
          <a:p>
            <a:r>
              <a:rPr lang="tr-TR" b="1" dirty="0" smtClean="0"/>
              <a:t>1.</a:t>
            </a:r>
            <a:r>
              <a:rPr lang="tr-TR" dirty="0" smtClean="0"/>
              <a:t>	</a:t>
            </a:r>
            <a:r>
              <a:rPr lang="tr-TR" b="1" u="sng" dirty="0" smtClean="0"/>
              <a:t>FİYAT SAPMASI : </a:t>
            </a:r>
            <a:r>
              <a:rPr lang="tr-TR" b="1" dirty="0" smtClean="0"/>
              <a:t>Bir hammadde için ödenen fiyatın, o hammaddenin standart fiyatından farklı olması nedeniyle ortaya çıkan sapmadır.</a:t>
            </a:r>
          </a:p>
          <a:p>
            <a:pPr marL="0" indent="0">
              <a:buNone/>
            </a:pPr>
            <a:endParaRPr lang="tr-TR" b="1" u="sng" dirty="0" smtClean="0"/>
          </a:p>
          <a:p>
            <a:pPr marL="0" indent="0">
              <a:buNone/>
            </a:pPr>
            <a:r>
              <a:rPr lang="tr-TR" sz="2000" b="1" dirty="0" smtClean="0">
                <a:solidFill>
                  <a:schemeClr val="bg2">
                    <a:lumMod val="50000"/>
                  </a:schemeClr>
                </a:solidFill>
              </a:rPr>
              <a:t>Fiyat Sapması=(Fiili Fiyat-Standart Fiyat)x Satın Alınan Miktar</a:t>
            </a:r>
          </a:p>
          <a:p>
            <a:endParaRPr lang="tr-TR" sz="2000" b="1" dirty="0"/>
          </a:p>
          <a:p>
            <a:r>
              <a:rPr lang="tr-TR" b="1" dirty="0" smtClean="0"/>
              <a:t>2.</a:t>
            </a:r>
            <a:r>
              <a:rPr lang="tr-TR" dirty="0" smtClean="0"/>
              <a:t>	</a:t>
            </a:r>
            <a:r>
              <a:rPr lang="tr-TR" b="1" u="sng" dirty="0" smtClean="0"/>
              <a:t>MİKTAR SAPMASI : </a:t>
            </a:r>
            <a:r>
              <a:rPr lang="tr-TR" b="1" dirty="0" smtClean="0"/>
              <a:t>Bir hammaddenin üretimde fiilen kullanılan miktarının, elde edilen üretim için kullanılması öngörülmüş standart miktardan farklı bulunması nedeniyle meydana gelen sapmadır. </a:t>
            </a:r>
          </a:p>
          <a:p>
            <a:pPr marL="0" indent="0">
              <a:buNone/>
            </a:pPr>
            <a:r>
              <a:rPr lang="tr-TR" b="1" dirty="0" smtClean="0"/>
              <a:t> </a:t>
            </a:r>
            <a:endParaRPr lang="tr-TR" b="1" u="sng" dirty="0" smtClean="0"/>
          </a:p>
          <a:p>
            <a:pPr marL="0" indent="0">
              <a:buNone/>
            </a:pPr>
            <a:r>
              <a:rPr lang="tr-TR" sz="2000" b="1" dirty="0" smtClean="0">
                <a:solidFill>
                  <a:schemeClr val="bg2">
                    <a:lumMod val="50000"/>
                  </a:schemeClr>
                </a:solidFill>
              </a:rPr>
              <a:t>Miktar </a:t>
            </a:r>
            <a:r>
              <a:rPr lang="tr-TR" sz="2000" b="1" dirty="0">
                <a:solidFill>
                  <a:schemeClr val="bg2">
                    <a:lumMod val="50000"/>
                  </a:schemeClr>
                </a:solidFill>
              </a:rPr>
              <a:t>Sapması</a:t>
            </a:r>
            <a:r>
              <a:rPr lang="tr-TR" sz="2000" b="1" dirty="0" smtClean="0">
                <a:solidFill>
                  <a:schemeClr val="bg2">
                    <a:lumMod val="50000"/>
                  </a:schemeClr>
                </a:solidFill>
              </a:rPr>
              <a:t>=(Toplam Fiili Tüketim Miktarı-Toplam Standart Tüketim Miktarı)x Standart Fiyat</a:t>
            </a:r>
            <a:endParaRPr lang="tr-TR" sz="2000" b="1" dirty="0">
              <a:solidFill>
                <a:schemeClr val="bg2">
                  <a:lumMod val="50000"/>
                </a:schemeClr>
              </a:solidFill>
            </a:endParaRPr>
          </a:p>
          <a:p>
            <a:pPr marL="0" indent="0">
              <a:buNone/>
            </a:pPr>
            <a:endParaRPr lang="tr-TR" dirty="0"/>
          </a:p>
          <a:p>
            <a:pPr marL="0" indent="0">
              <a:buNone/>
            </a:pPr>
            <a:endParaRPr lang="tr-TR" dirty="0"/>
          </a:p>
        </p:txBody>
      </p:sp>
      <p:sp>
        <p:nvSpPr>
          <p:cNvPr id="2" name="Başlık 1"/>
          <p:cNvSpPr>
            <a:spLocks noGrp="1"/>
          </p:cNvSpPr>
          <p:nvPr>
            <p:ph type="title"/>
          </p:nvPr>
        </p:nvSpPr>
        <p:spPr/>
        <p:txBody>
          <a:bodyPr>
            <a:normAutofit fontScale="90000"/>
          </a:bodyPr>
          <a:lstStyle/>
          <a:p>
            <a:r>
              <a:rPr lang="tr-TR" dirty="0" smtClean="0">
                <a:solidFill>
                  <a:schemeClr val="tx1"/>
                </a:solidFill>
              </a:rPr>
              <a:t>DİREKT İLK MADDE ve MALZEME SAPMALARI</a:t>
            </a:r>
            <a:endParaRPr lang="tr-TR" dirty="0">
              <a:solidFill>
                <a:schemeClr val="tx1"/>
              </a:solidFill>
            </a:endParaRPr>
          </a:p>
        </p:txBody>
      </p:sp>
    </p:spTree>
    <p:extLst>
      <p:ext uri="{BB962C8B-B14F-4D97-AF65-F5344CB8AC3E}">
        <p14:creationId xmlns:p14="http://schemas.microsoft.com/office/powerpoint/2010/main" val="1712457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2132857"/>
            <a:ext cx="7408333" cy="3960440"/>
          </a:xfrm>
        </p:spPr>
        <p:txBody>
          <a:bodyPr>
            <a:normAutofit fontScale="92500" lnSpcReduction="10000"/>
          </a:bodyPr>
          <a:lstStyle/>
          <a:p>
            <a:r>
              <a:rPr lang="tr-TR" b="1" dirty="0" smtClean="0"/>
              <a:t>1.</a:t>
            </a:r>
            <a:r>
              <a:rPr lang="tr-TR" dirty="0" smtClean="0"/>
              <a:t>	</a:t>
            </a:r>
            <a:r>
              <a:rPr lang="tr-TR" b="1" u="sng" dirty="0" smtClean="0"/>
              <a:t>ÜCRET SAPMASI : </a:t>
            </a:r>
            <a:r>
              <a:rPr lang="tr-TR" b="1" dirty="0" smtClean="0"/>
              <a:t>Fiili saat ücretinin standart  saat ücretinden farklı olması nedeniyle ortaya çıkan sapmadır.</a:t>
            </a:r>
          </a:p>
          <a:p>
            <a:pPr marL="0" indent="0">
              <a:buNone/>
            </a:pPr>
            <a:endParaRPr lang="tr-TR" b="1" u="sng" dirty="0" smtClean="0"/>
          </a:p>
          <a:p>
            <a:pPr marL="0" indent="0">
              <a:buNone/>
            </a:pPr>
            <a:r>
              <a:rPr lang="tr-TR" sz="2000" b="1" dirty="0" smtClean="0">
                <a:solidFill>
                  <a:schemeClr val="bg2">
                    <a:lumMod val="50000"/>
                  </a:schemeClr>
                </a:solidFill>
              </a:rPr>
              <a:t>Ücret Sapması=(Fiili Ücret-Standart Ücret) x Fiili Süre</a:t>
            </a:r>
          </a:p>
          <a:p>
            <a:endParaRPr lang="tr-TR" sz="2000" b="1" dirty="0"/>
          </a:p>
          <a:p>
            <a:r>
              <a:rPr lang="tr-TR" b="1" dirty="0" smtClean="0"/>
              <a:t>2.</a:t>
            </a:r>
            <a:r>
              <a:rPr lang="tr-TR" dirty="0" smtClean="0"/>
              <a:t>	</a:t>
            </a:r>
            <a:r>
              <a:rPr lang="tr-TR" b="1" u="sng" dirty="0" smtClean="0"/>
              <a:t>SÜRE SAPMASI : </a:t>
            </a:r>
            <a:r>
              <a:rPr lang="tr-TR" b="1" dirty="0" smtClean="0"/>
              <a:t>Yapılan üretim için fiilen çalışılan direkt işçilik süresinin aynı üretim için çalışılması öngörülmüş standart  direkt işçilik süresinden farklı olması nedeniyle ortaya çıkan sapmadır. </a:t>
            </a:r>
          </a:p>
          <a:p>
            <a:pPr marL="0" indent="0">
              <a:buNone/>
            </a:pPr>
            <a:r>
              <a:rPr lang="tr-TR" b="1" dirty="0" smtClean="0"/>
              <a:t> </a:t>
            </a:r>
            <a:endParaRPr lang="tr-TR" b="1" u="sng" dirty="0" smtClean="0"/>
          </a:p>
          <a:p>
            <a:pPr marL="0" indent="0">
              <a:buNone/>
            </a:pPr>
            <a:r>
              <a:rPr lang="tr-TR" sz="2000" b="1" dirty="0" smtClean="0">
                <a:solidFill>
                  <a:schemeClr val="bg2">
                    <a:lumMod val="50000"/>
                  </a:schemeClr>
                </a:solidFill>
              </a:rPr>
              <a:t>Süre </a:t>
            </a:r>
            <a:r>
              <a:rPr lang="tr-TR" sz="2000" b="1" dirty="0">
                <a:solidFill>
                  <a:schemeClr val="bg2">
                    <a:lumMod val="50000"/>
                  </a:schemeClr>
                </a:solidFill>
              </a:rPr>
              <a:t>Sapması</a:t>
            </a:r>
            <a:r>
              <a:rPr lang="tr-TR" sz="2000" b="1" dirty="0" smtClean="0">
                <a:solidFill>
                  <a:schemeClr val="bg2">
                    <a:lumMod val="50000"/>
                  </a:schemeClr>
                </a:solidFill>
              </a:rPr>
              <a:t>=(Fiili Süre - Standart Süre)x Standart Ücret</a:t>
            </a:r>
            <a:endParaRPr lang="tr-TR" sz="2000" b="1" dirty="0">
              <a:solidFill>
                <a:schemeClr val="bg2">
                  <a:lumMod val="50000"/>
                </a:schemeClr>
              </a:solidFill>
            </a:endParaRPr>
          </a:p>
          <a:p>
            <a:pPr marL="0" indent="0">
              <a:buNone/>
            </a:pPr>
            <a:endParaRPr lang="tr-TR" dirty="0"/>
          </a:p>
          <a:p>
            <a:pPr marL="0" indent="0">
              <a:buNone/>
            </a:pPr>
            <a:endParaRPr lang="tr-TR" dirty="0"/>
          </a:p>
        </p:txBody>
      </p:sp>
      <p:sp>
        <p:nvSpPr>
          <p:cNvPr id="2" name="Başlık 1"/>
          <p:cNvSpPr>
            <a:spLocks noGrp="1"/>
          </p:cNvSpPr>
          <p:nvPr>
            <p:ph type="title"/>
          </p:nvPr>
        </p:nvSpPr>
        <p:spPr/>
        <p:txBody>
          <a:bodyPr>
            <a:normAutofit/>
          </a:bodyPr>
          <a:lstStyle/>
          <a:p>
            <a:r>
              <a:rPr lang="tr-TR" dirty="0" smtClean="0">
                <a:solidFill>
                  <a:schemeClr val="tx1"/>
                </a:solidFill>
              </a:rPr>
              <a:t>DİREKT İŞÇİLİK SAPMALARI</a:t>
            </a:r>
            <a:endParaRPr lang="tr-TR" dirty="0">
              <a:solidFill>
                <a:schemeClr val="tx1"/>
              </a:solidFill>
            </a:endParaRPr>
          </a:p>
        </p:txBody>
      </p:sp>
    </p:spTree>
    <p:extLst>
      <p:ext uri="{BB962C8B-B14F-4D97-AF65-F5344CB8AC3E}">
        <p14:creationId xmlns:p14="http://schemas.microsoft.com/office/powerpoint/2010/main" val="368758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2132857"/>
            <a:ext cx="7408333" cy="4104456"/>
          </a:xfrm>
        </p:spPr>
        <p:txBody>
          <a:bodyPr>
            <a:normAutofit fontScale="70000" lnSpcReduction="20000"/>
          </a:bodyPr>
          <a:lstStyle/>
          <a:p>
            <a:pPr algn="just"/>
            <a:r>
              <a:rPr lang="tr-TR" b="1" dirty="0" smtClean="0"/>
              <a:t>1.</a:t>
            </a:r>
            <a:r>
              <a:rPr lang="tr-TR" dirty="0" smtClean="0"/>
              <a:t>	</a:t>
            </a:r>
            <a:r>
              <a:rPr lang="tr-TR" b="1" u="sng" dirty="0" smtClean="0"/>
              <a:t>BÜTÇE SAPMASI : </a:t>
            </a:r>
            <a:r>
              <a:rPr lang="tr-TR" b="1" dirty="0"/>
              <a:t>Gerçekleşen (fiili) genel üretim </a:t>
            </a:r>
            <a:r>
              <a:rPr lang="tr-TR" b="1" dirty="0" smtClean="0"/>
              <a:t>giderlerinin, fiili iş birimleri sayısı (fiili iş hacmi) için bütçelenmiş genel üretim giderlerinden saat </a:t>
            </a:r>
            <a:r>
              <a:rPr lang="tr-TR" b="1" dirty="0"/>
              <a:t>ücretinin standart  saat ücretinden farklı olması nedeniyle ortaya çıkan sapmadır</a:t>
            </a:r>
            <a:r>
              <a:rPr lang="tr-TR" b="1" dirty="0" smtClean="0"/>
              <a:t>. (Genel Üretim Gideri=GÜG)</a:t>
            </a:r>
            <a:endParaRPr lang="tr-TR" b="1" dirty="0"/>
          </a:p>
          <a:p>
            <a:pPr marL="0" indent="0">
              <a:buNone/>
            </a:pPr>
            <a:endParaRPr lang="tr-TR" b="1" u="sng" dirty="0" smtClean="0">
              <a:solidFill>
                <a:srgbClr val="92D050"/>
              </a:solidFill>
            </a:endParaRPr>
          </a:p>
          <a:p>
            <a:pPr marL="0" indent="0">
              <a:buNone/>
            </a:pPr>
            <a:r>
              <a:rPr lang="tr-TR" sz="2600" b="1" dirty="0" smtClean="0">
                <a:solidFill>
                  <a:schemeClr val="bg2">
                    <a:lumMod val="50000"/>
                  </a:schemeClr>
                </a:solidFill>
              </a:rPr>
              <a:t>Bütçe </a:t>
            </a:r>
            <a:r>
              <a:rPr lang="tr-TR" sz="2600" b="1" dirty="0">
                <a:solidFill>
                  <a:schemeClr val="bg2">
                    <a:lumMod val="50000"/>
                  </a:schemeClr>
                </a:solidFill>
              </a:rPr>
              <a:t>Sapması</a:t>
            </a:r>
            <a:r>
              <a:rPr lang="tr-TR" sz="2600" b="1" dirty="0" smtClean="0">
                <a:solidFill>
                  <a:schemeClr val="bg2">
                    <a:lumMod val="50000"/>
                  </a:schemeClr>
                </a:solidFill>
              </a:rPr>
              <a:t>= (</a:t>
            </a:r>
            <a:r>
              <a:rPr lang="tr-TR" sz="2600" b="1" dirty="0">
                <a:solidFill>
                  <a:schemeClr val="bg2">
                    <a:lumMod val="50000"/>
                  </a:schemeClr>
                </a:solidFill>
              </a:rPr>
              <a:t>Fiili </a:t>
            </a:r>
            <a:r>
              <a:rPr lang="tr-TR" sz="2600" b="1" dirty="0" smtClean="0">
                <a:solidFill>
                  <a:schemeClr val="bg2">
                    <a:lumMod val="50000"/>
                  </a:schemeClr>
                </a:solidFill>
              </a:rPr>
              <a:t>GÜG) – (Fiili İş Hacmi İçin Bütçelenmiş GÜG)</a:t>
            </a:r>
            <a:endParaRPr lang="tr-TR" sz="2600" b="1" dirty="0">
              <a:solidFill>
                <a:schemeClr val="bg2">
                  <a:lumMod val="50000"/>
                </a:schemeClr>
              </a:solidFill>
            </a:endParaRPr>
          </a:p>
          <a:p>
            <a:endParaRPr lang="tr-TR" sz="2000" b="1" dirty="0">
              <a:solidFill>
                <a:schemeClr val="bg2">
                  <a:lumMod val="50000"/>
                </a:schemeClr>
              </a:solidFill>
            </a:endParaRPr>
          </a:p>
          <a:p>
            <a:pPr algn="just"/>
            <a:r>
              <a:rPr lang="tr-TR" b="1" dirty="0"/>
              <a:t>2.	</a:t>
            </a:r>
            <a:r>
              <a:rPr lang="tr-TR" b="1" dirty="0"/>
              <a:t>VERİM SAPMASI </a:t>
            </a:r>
            <a:r>
              <a:rPr lang="tr-TR" b="1" dirty="0" smtClean="0"/>
              <a:t>: Fiilen harcanan iş birimleri sayısının, elde edilen üretim için harcanmış olması gereken standart iş birimleri sayısından farklı bulunması nedeniyle, genel üretim giderlerinde ortaya çıkmış artışları veya sağlanmış tasarrufları gösterir.</a:t>
            </a:r>
          </a:p>
          <a:p>
            <a:pPr algn="just"/>
            <a:endParaRPr lang="tr-TR" b="1" dirty="0"/>
          </a:p>
          <a:p>
            <a:pPr marL="0" indent="0">
              <a:buNone/>
            </a:pPr>
            <a:r>
              <a:rPr lang="tr-TR" b="1" dirty="0" smtClean="0">
                <a:solidFill>
                  <a:schemeClr val="bg2">
                    <a:lumMod val="50000"/>
                  </a:schemeClr>
                </a:solidFill>
              </a:rPr>
              <a:t>Verim </a:t>
            </a:r>
            <a:r>
              <a:rPr lang="tr-TR" b="1" dirty="0">
                <a:solidFill>
                  <a:schemeClr val="bg2">
                    <a:lumMod val="50000"/>
                  </a:schemeClr>
                </a:solidFill>
              </a:rPr>
              <a:t>Sapması</a:t>
            </a:r>
            <a:r>
              <a:rPr lang="tr-TR" b="1" dirty="0" smtClean="0">
                <a:solidFill>
                  <a:schemeClr val="bg2">
                    <a:lumMod val="50000"/>
                  </a:schemeClr>
                </a:solidFill>
              </a:rPr>
              <a:t>= (</a:t>
            </a:r>
            <a:r>
              <a:rPr lang="tr-TR" b="1" dirty="0">
                <a:solidFill>
                  <a:schemeClr val="bg2">
                    <a:lumMod val="50000"/>
                  </a:schemeClr>
                </a:solidFill>
              </a:rPr>
              <a:t>Fiili </a:t>
            </a:r>
            <a:r>
              <a:rPr lang="tr-TR" b="1" dirty="0" smtClean="0">
                <a:solidFill>
                  <a:schemeClr val="bg2">
                    <a:lumMod val="50000"/>
                  </a:schemeClr>
                </a:solidFill>
              </a:rPr>
              <a:t>İş Hacmi İçin Bütçelenmiş GÜG) – (Standart  İş Hacmi İçin Bütçelenmiş GÜG) </a:t>
            </a:r>
          </a:p>
          <a:p>
            <a:pPr marL="0" indent="0">
              <a:buNone/>
            </a:pPr>
            <a:endParaRPr lang="tr-TR" b="1" dirty="0" smtClean="0"/>
          </a:p>
          <a:p>
            <a:pPr marL="0" indent="0">
              <a:buNone/>
            </a:pPr>
            <a:r>
              <a:rPr lang="tr-TR" b="1" dirty="0" smtClean="0">
                <a:solidFill>
                  <a:schemeClr val="bg2">
                    <a:lumMod val="50000"/>
                  </a:schemeClr>
                </a:solidFill>
              </a:rPr>
              <a:t>Verim Sapması=(Fiili İş Birimleri Sayısı-Standart İş Birimleri Sayısı) x (Değişken Genel Üretim Giderleri Standart Yükleme Oranı)</a:t>
            </a:r>
          </a:p>
          <a:p>
            <a:pPr marL="0" indent="0">
              <a:buNone/>
            </a:pPr>
            <a:endParaRPr lang="tr-TR" b="1" dirty="0"/>
          </a:p>
          <a:p>
            <a:pPr marL="0" indent="0">
              <a:buNone/>
            </a:pPr>
            <a:endParaRPr lang="tr-TR" dirty="0" smtClean="0"/>
          </a:p>
          <a:p>
            <a:pPr marL="0" indent="0">
              <a:buNone/>
            </a:pPr>
            <a:endParaRPr lang="tr-TR" dirty="0"/>
          </a:p>
          <a:p>
            <a:pPr marL="0" indent="0">
              <a:buNone/>
            </a:pPr>
            <a:endParaRPr lang="tr-TR" dirty="0" smtClean="0"/>
          </a:p>
          <a:p>
            <a:pPr marL="0" indent="0">
              <a:buNone/>
            </a:pPr>
            <a:endParaRPr lang="tr-TR" dirty="0"/>
          </a:p>
          <a:p>
            <a:pPr marL="0" indent="0">
              <a:buNone/>
            </a:pPr>
            <a:endParaRPr lang="tr-TR" dirty="0"/>
          </a:p>
          <a:p>
            <a:pPr marL="0" indent="0">
              <a:buNone/>
            </a:pPr>
            <a:endParaRPr lang="tr-TR" dirty="0"/>
          </a:p>
        </p:txBody>
      </p:sp>
      <p:sp>
        <p:nvSpPr>
          <p:cNvPr id="2" name="Başlık 1"/>
          <p:cNvSpPr>
            <a:spLocks noGrp="1"/>
          </p:cNvSpPr>
          <p:nvPr>
            <p:ph type="title"/>
          </p:nvPr>
        </p:nvSpPr>
        <p:spPr/>
        <p:txBody>
          <a:bodyPr>
            <a:normAutofit fontScale="90000"/>
          </a:bodyPr>
          <a:lstStyle/>
          <a:p>
            <a:r>
              <a:rPr lang="tr-TR" dirty="0" smtClean="0">
                <a:solidFill>
                  <a:schemeClr val="tx1"/>
                </a:solidFill>
              </a:rPr>
              <a:t>GENEL ÜRETİM GİDERLERİ SAPMALARI</a:t>
            </a:r>
            <a:endParaRPr lang="tr-TR" dirty="0">
              <a:solidFill>
                <a:schemeClr val="tx1"/>
              </a:solidFill>
            </a:endParaRPr>
          </a:p>
        </p:txBody>
      </p:sp>
    </p:spTree>
    <p:extLst>
      <p:ext uri="{BB962C8B-B14F-4D97-AF65-F5344CB8AC3E}">
        <p14:creationId xmlns:p14="http://schemas.microsoft.com/office/powerpoint/2010/main" val="282242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2132857"/>
            <a:ext cx="7408333" cy="4104456"/>
          </a:xfrm>
        </p:spPr>
        <p:txBody>
          <a:bodyPr>
            <a:normAutofit lnSpcReduction="10000"/>
          </a:bodyPr>
          <a:lstStyle/>
          <a:p>
            <a:pPr algn="just"/>
            <a:r>
              <a:rPr lang="tr-TR" sz="2000" b="1" dirty="0" smtClean="0"/>
              <a:t>3.</a:t>
            </a:r>
            <a:r>
              <a:rPr lang="tr-TR" sz="2000" dirty="0" smtClean="0"/>
              <a:t>	</a:t>
            </a:r>
            <a:r>
              <a:rPr lang="tr-TR" sz="2000" b="1" u="sng" dirty="0" smtClean="0"/>
              <a:t>KAPASİTE </a:t>
            </a:r>
            <a:r>
              <a:rPr lang="tr-TR" sz="2000" b="1" u="sng" dirty="0" smtClean="0"/>
              <a:t>SAPMASI : </a:t>
            </a:r>
            <a:r>
              <a:rPr lang="tr-TR" sz="2000" u="sng" dirty="0" smtClean="0"/>
              <a:t>F</a:t>
            </a:r>
            <a:r>
              <a:rPr lang="tr-TR" sz="2000" dirty="0" smtClean="0"/>
              <a:t>iili üretimin bütçelenmiş üretimden farklı olması nedeniyle mamul maliyetlerine yüklenememiş veya fazladan yüklenmiş sabit genel üretim giderleri tutarını gösteren sapmaya kapasite sapması adı verilir. </a:t>
            </a:r>
          </a:p>
          <a:p>
            <a:pPr marL="0" indent="0" algn="just">
              <a:buNone/>
            </a:pPr>
            <a:r>
              <a:rPr lang="tr-TR" sz="2000" dirty="0"/>
              <a:t>	</a:t>
            </a:r>
            <a:r>
              <a:rPr lang="tr-TR" sz="2000" dirty="0" smtClean="0"/>
              <a:t>(Genel Üretim Gideri=GÜG)</a:t>
            </a:r>
            <a:endParaRPr lang="tr-TR" sz="2000" dirty="0"/>
          </a:p>
          <a:p>
            <a:pPr marL="0" indent="0">
              <a:buNone/>
            </a:pPr>
            <a:endParaRPr lang="tr-TR" sz="2000" b="1" u="sng" dirty="0" smtClean="0">
              <a:solidFill>
                <a:srgbClr val="92D050"/>
              </a:solidFill>
            </a:endParaRPr>
          </a:p>
          <a:p>
            <a:pPr marL="0" indent="0">
              <a:buNone/>
            </a:pPr>
            <a:r>
              <a:rPr lang="tr-TR" sz="2000" b="1" dirty="0" smtClean="0"/>
              <a:t>Kapasite </a:t>
            </a:r>
            <a:r>
              <a:rPr lang="tr-TR" sz="2000" b="1" dirty="0"/>
              <a:t>Sapması</a:t>
            </a:r>
            <a:r>
              <a:rPr lang="tr-TR" sz="2000" b="1" dirty="0" smtClean="0"/>
              <a:t>=(Standart İş Hacmi için Bütçelenmiş GÜG) – (Üretilen Mamullerin Maliyetindeki Toplam Standart GÜG)</a:t>
            </a:r>
            <a:endParaRPr lang="tr-TR" sz="2000" b="1" dirty="0"/>
          </a:p>
          <a:p>
            <a:pPr marL="0" indent="0" algn="just">
              <a:buNone/>
            </a:pPr>
            <a:endParaRPr lang="tr-TR" b="1" dirty="0" smtClean="0"/>
          </a:p>
          <a:p>
            <a:pPr marL="0" indent="0" algn="just">
              <a:buNone/>
            </a:pPr>
            <a:r>
              <a:rPr lang="tr-TR" sz="2000" b="1" dirty="0" smtClean="0"/>
              <a:t>Kapasite </a:t>
            </a:r>
            <a:r>
              <a:rPr lang="tr-TR" sz="2000" b="1" dirty="0"/>
              <a:t>Sapması</a:t>
            </a:r>
            <a:r>
              <a:rPr lang="tr-TR" sz="2000" b="1" dirty="0" smtClean="0"/>
              <a:t>=(Bütçelenmiş Üretim Karşılığı Standart İş Birimleri Sayısı </a:t>
            </a:r>
            <a:r>
              <a:rPr lang="tr-TR" sz="2000" b="1" dirty="0"/>
              <a:t>– </a:t>
            </a:r>
            <a:r>
              <a:rPr lang="tr-TR" sz="2000" b="1" dirty="0" smtClean="0"/>
              <a:t>Fiili Üretim Karşılığı Standart İş Birimleri Sayısı) x Sabit GÜG Standart Yükleme Oranı</a:t>
            </a:r>
            <a:endParaRPr lang="tr-TR" sz="2000" b="1" dirty="0"/>
          </a:p>
          <a:p>
            <a:pPr algn="just"/>
            <a:endParaRPr lang="tr-TR" sz="2000" b="1" dirty="0" smtClean="0"/>
          </a:p>
          <a:p>
            <a:pPr marL="0" indent="0">
              <a:buNone/>
            </a:pPr>
            <a:endParaRPr lang="tr-TR" b="1" dirty="0"/>
          </a:p>
          <a:p>
            <a:pPr marL="0" indent="0">
              <a:buNone/>
            </a:pPr>
            <a:endParaRPr lang="tr-TR" dirty="0" smtClean="0"/>
          </a:p>
          <a:p>
            <a:pPr marL="0" indent="0">
              <a:buNone/>
            </a:pPr>
            <a:endParaRPr lang="tr-TR" dirty="0"/>
          </a:p>
          <a:p>
            <a:pPr marL="0" indent="0">
              <a:buNone/>
            </a:pPr>
            <a:endParaRPr lang="tr-TR" dirty="0" smtClean="0"/>
          </a:p>
          <a:p>
            <a:pPr marL="0" indent="0">
              <a:buNone/>
            </a:pPr>
            <a:endParaRPr lang="tr-TR" dirty="0"/>
          </a:p>
          <a:p>
            <a:pPr marL="0" indent="0">
              <a:buNone/>
            </a:pPr>
            <a:endParaRPr lang="tr-TR" dirty="0"/>
          </a:p>
          <a:p>
            <a:pPr marL="0" indent="0">
              <a:buNone/>
            </a:pPr>
            <a:endParaRPr lang="tr-TR" dirty="0"/>
          </a:p>
        </p:txBody>
      </p:sp>
      <p:sp>
        <p:nvSpPr>
          <p:cNvPr id="2" name="Başlık 1"/>
          <p:cNvSpPr>
            <a:spLocks noGrp="1"/>
          </p:cNvSpPr>
          <p:nvPr>
            <p:ph type="title"/>
          </p:nvPr>
        </p:nvSpPr>
        <p:spPr/>
        <p:txBody>
          <a:bodyPr>
            <a:normAutofit fontScale="90000"/>
          </a:bodyPr>
          <a:lstStyle/>
          <a:p>
            <a:r>
              <a:rPr lang="tr-TR" dirty="0" smtClean="0">
                <a:solidFill>
                  <a:schemeClr val="tx1"/>
                </a:solidFill>
              </a:rPr>
              <a:t>GENEL ÜRETİM GİDERLERİ SAPMALARI</a:t>
            </a:r>
            <a:endParaRPr lang="tr-TR" dirty="0">
              <a:solidFill>
                <a:schemeClr val="tx1"/>
              </a:solidFill>
            </a:endParaRPr>
          </a:p>
        </p:txBody>
      </p:sp>
    </p:spTree>
    <p:extLst>
      <p:ext uri="{BB962C8B-B14F-4D97-AF65-F5344CB8AC3E}">
        <p14:creationId xmlns:p14="http://schemas.microsoft.com/office/powerpoint/2010/main" val="19742227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2132857"/>
            <a:ext cx="7408333" cy="4104456"/>
          </a:xfrm>
        </p:spPr>
        <p:txBody>
          <a:bodyPr>
            <a:normAutofit/>
          </a:bodyPr>
          <a:lstStyle/>
          <a:p>
            <a:pPr marL="0" indent="0">
              <a:buNone/>
            </a:pPr>
            <a:r>
              <a:rPr lang="tr-TR" b="1" dirty="0" smtClean="0"/>
              <a:t>Standart maliyet yönteminde giderler fiili tutarlar üzerinden gider hesaplarına borç kaydedilir. Yani, bu açıdan standart maliyet yöntemi ile fiili maliyet yöntemi arasında fark yoktur. </a:t>
            </a:r>
          </a:p>
          <a:p>
            <a:pPr marL="0" indent="0">
              <a:buNone/>
            </a:pPr>
            <a:r>
              <a:rPr lang="tr-TR" b="1" dirty="0" smtClean="0"/>
              <a:t>Buna karşın, yansıtma hesapları açısından standart maliyet yönteminin fiili maliyet yönteminden ayrıldığı görülür.</a:t>
            </a:r>
          </a:p>
          <a:p>
            <a:pPr marL="0" indent="0">
              <a:buNone/>
            </a:pPr>
            <a:r>
              <a:rPr lang="tr-TR" b="1" i="1" u="sng" dirty="0" smtClean="0"/>
              <a:t>Standart maliyet yönteminde yansıtma hesapları giderlerin standart tutarları üzerinden alacaklanır ve her ay sonunda gider hesaplarıyla karşılaştırılarak kapatılır.</a:t>
            </a:r>
            <a:endParaRPr lang="tr-TR" b="1" i="1" u="sng" dirty="0"/>
          </a:p>
          <a:p>
            <a:pPr marL="0" indent="0">
              <a:buNone/>
            </a:pPr>
            <a:endParaRPr lang="tr-TR" dirty="0" smtClean="0"/>
          </a:p>
          <a:p>
            <a:pPr marL="0" indent="0">
              <a:buNone/>
            </a:pPr>
            <a:endParaRPr lang="tr-TR" dirty="0"/>
          </a:p>
          <a:p>
            <a:pPr marL="0" indent="0">
              <a:buNone/>
            </a:pPr>
            <a:endParaRPr lang="tr-TR" dirty="0" smtClean="0"/>
          </a:p>
          <a:p>
            <a:pPr marL="0" indent="0">
              <a:buNone/>
            </a:pPr>
            <a:endParaRPr lang="tr-TR" dirty="0"/>
          </a:p>
          <a:p>
            <a:pPr marL="0" indent="0">
              <a:buNone/>
            </a:pPr>
            <a:endParaRPr lang="tr-TR" dirty="0"/>
          </a:p>
          <a:p>
            <a:pPr marL="0" indent="0">
              <a:buNone/>
            </a:pPr>
            <a:endParaRPr lang="tr-TR" dirty="0"/>
          </a:p>
        </p:txBody>
      </p:sp>
      <p:sp>
        <p:nvSpPr>
          <p:cNvPr id="2" name="Başlık 1"/>
          <p:cNvSpPr>
            <a:spLocks noGrp="1"/>
          </p:cNvSpPr>
          <p:nvPr>
            <p:ph type="title"/>
          </p:nvPr>
        </p:nvSpPr>
        <p:spPr/>
        <p:txBody>
          <a:bodyPr>
            <a:normAutofit fontScale="90000"/>
          </a:bodyPr>
          <a:lstStyle/>
          <a:p>
            <a:r>
              <a:rPr lang="tr-TR" dirty="0" smtClean="0">
                <a:solidFill>
                  <a:schemeClr val="tx1"/>
                </a:solidFill>
              </a:rPr>
              <a:t>STANDART MALİYET YÖNTEMİNDE KAYIT DÜZENİ</a:t>
            </a:r>
            <a:endParaRPr lang="tr-TR" dirty="0">
              <a:solidFill>
                <a:schemeClr val="tx1"/>
              </a:solidFill>
            </a:endParaRPr>
          </a:p>
        </p:txBody>
      </p:sp>
    </p:spTree>
    <p:extLst>
      <p:ext uri="{BB962C8B-B14F-4D97-AF65-F5344CB8AC3E}">
        <p14:creationId xmlns:p14="http://schemas.microsoft.com/office/powerpoint/2010/main" val="2801384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11560" y="1772816"/>
            <a:ext cx="8280920" cy="4464497"/>
          </a:xfrm>
        </p:spPr>
        <p:txBody>
          <a:bodyPr>
            <a:normAutofit/>
          </a:bodyPr>
          <a:lstStyle/>
          <a:p>
            <a:pPr marL="0" indent="0">
              <a:buNone/>
            </a:pPr>
            <a:r>
              <a:rPr lang="tr-TR" b="1" dirty="0" smtClean="0"/>
              <a:t>	Bu kapatma kaydında, gider hesapları (fiili giderler) ile yansıtma hesapları (standart giderler) arasındaki farklar (sapmalar) ilgili fark hesaplarına alınır. Bu şekilde yıl boyunca</a:t>
            </a:r>
          </a:p>
          <a:p>
            <a:pPr marL="0" indent="0">
              <a:buNone/>
            </a:pPr>
            <a:r>
              <a:rPr lang="tr-TR" sz="3000" b="1" dirty="0" smtClean="0"/>
              <a:t>olumsuz sapmalar fark hesapları borcunda, </a:t>
            </a:r>
          </a:p>
          <a:p>
            <a:pPr marL="0" indent="0">
              <a:buNone/>
            </a:pPr>
            <a:r>
              <a:rPr lang="tr-TR" sz="3000" b="1" dirty="0" smtClean="0"/>
              <a:t>olumlu sapmalar fark hesapları alacağında</a:t>
            </a:r>
          </a:p>
          <a:p>
            <a:pPr marL="0" indent="0">
              <a:buNone/>
            </a:pPr>
            <a:r>
              <a:rPr lang="tr-TR" b="1" dirty="0" smtClean="0"/>
              <a:t>birikir. </a:t>
            </a:r>
          </a:p>
          <a:p>
            <a:pPr marL="0" indent="0">
              <a:buNone/>
            </a:pPr>
            <a:r>
              <a:rPr lang="tr-TR" b="1" dirty="0"/>
              <a:t>	</a:t>
            </a:r>
            <a:r>
              <a:rPr lang="tr-TR" b="1" dirty="0" smtClean="0"/>
              <a:t>Yıl sonunda, her bir fark hesabının net borç veya alacak kalanı ilgili hesaplara devredilerek fark hesapları kapatılır</a:t>
            </a:r>
            <a:r>
              <a:rPr lang="tr-TR" b="1" u="sng" dirty="0" smtClean="0"/>
              <a:t>.</a:t>
            </a:r>
            <a:endParaRPr lang="tr-TR" b="1" u="sng" dirty="0"/>
          </a:p>
          <a:p>
            <a:pPr marL="0" indent="0">
              <a:buNone/>
            </a:pPr>
            <a:endParaRPr lang="tr-TR" dirty="0" smtClean="0"/>
          </a:p>
          <a:p>
            <a:pPr marL="0" indent="0">
              <a:buNone/>
            </a:pPr>
            <a:endParaRPr lang="tr-TR" dirty="0"/>
          </a:p>
          <a:p>
            <a:pPr marL="0" indent="0">
              <a:buNone/>
            </a:pPr>
            <a:endParaRPr lang="tr-TR" dirty="0" smtClean="0"/>
          </a:p>
          <a:p>
            <a:pPr marL="0" indent="0">
              <a:buNone/>
            </a:pPr>
            <a:endParaRPr lang="tr-TR" dirty="0"/>
          </a:p>
          <a:p>
            <a:pPr marL="0" indent="0">
              <a:buNone/>
            </a:pPr>
            <a:endParaRPr lang="tr-TR" dirty="0"/>
          </a:p>
          <a:p>
            <a:pPr marL="0" indent="0">
              <a:buNone/>
            </a:pPr>
            <a:endParaRPr lang="tr-TR" dirty="0"/>
          </a:p>
        </p:txBody>
      </p:sp>
      <p:sp>
        <p:nvSpPr>
          <p:cNvPr id="2" name="Başlık 1"/>
          <p:cNvSpPr>
            <a:spLocks noGrp="1"/>
          </p:cNvSpPr>
          <p:nvPr>
            <p:ph type="title"/>
          </p:nvPr>
        </p:nvSpPr>
        <p:spPr/>
        <p:txBody>
          <a:bodyPr>
            <a:normAutofit fontScale="90000"/>
          </a:bodyPr>
          <a:lstStyle/>
          <a:p>
            <a:r>
              <a:rPr lang="tr-TR" dirty="0" smtClean="0">
                <a:solidFill>
                  <a:schemeClr val="tx1"/>
                </a:solidFill>
              </a:rPr>
              <a:t>STANDART MALİYET YÖNTEMİNDE KAYIT DÜZENİ</a:t>
            </a:r>
            <a:endParaRPr lang="tr-TR" dirty="0">
              <a:solidFill>
                <a:schemeClr val="tx1"/>
              </a:solidFill>
            </a:endParaRPr>
          </a:p>
        </p:txBody>
      </p:sp>
    </p:spTree>
    <p:extLst>
      <p:ext uri="{BB962C8B-B14F-4D97-AF65-F5344CB8AC3E}">
        <p14:creationId xmlns:p14="http://schemas.microsoft.com/office/powerpoint/2010/main" val="39923238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11560" y="1772816"/>
            <a:ext cx="8280920" cy="4464497"/>
          </a:xfrm>
        </p:spPr>
        <p:txBody>
          <a:bodyPr>
            <a:normAutofit/>
          </a:bodyPr>
          <a:lstStyle/>
          <a:p>
            <a:pPr marL="0" indent="0">
              <a:buNone/>
            </a:pPr>
            <a:r>
              <a:rPr lang="tr-TR" b="1" dirty="0" smtClean="0"/>
              <a:t>	</a:t>
            </a:r>
          </a:p>
          <a:p>
            <a:pPr marL="0" indent="0">
              <a:buNone/>
            </a:pPr>
            <a:endParaRPr lang="tr-TR" b="1" dirty="0"/>
          </a:p>
          <a:p>
            <a:pPr marL="0" indent="0" algn="ctr">
              <a:buNone/>
            </a:pPr>
            <a:r>
              <a:rPr lang="tr-TR" b="1" dirty="0" smtClean="0"/>
              <a:t>Anlayışınız ve sabrınız için teşekkürler…</a:t>
            </a:r>
            <a:endParaRPr lang="tr-TR" dirty="0" smtClean="0"/>
          </a:p>
          <a:p>
            <a:pPr marL="0" indent="0">
              <a:buNone/>
            </a:pPr>
            <a:endParaRPr lang="tr-TR" dirty="0"/>
          </a:p>
          <a:p>
            <a:pPr marL="0" indent="0">
              <a:buNone/>
            </a:pPr>
            <a:r>
              <a:rPr lang="tr-TR" dirty="0" smtClean="0"/>
              <a:t>			B. Tayfun TUNGAY</a:t>
            </a:r>
          </a:p>
          <a:p>
            <a:pPr marL="0" indent="0">
              <a:buNone/>
            </a:pPr>
            <a:r>
              <a:rPr lang="tr-TR" dirty="0"/>
              <a:t>	</a:t>
            </a:r>
            <a:r>
              <a:rPr lang="tr-TR" dirty="0" smtClean="0"/>
              <a:t>			</a:t>
            </a:r>
          </a:p>
          <a:p>
            <a:pPr marL="0" indent="0">
              <a:buNone/>
            </a:pPr>
            <a:r>
              <a:rPr lang="tr-TR" dirty="0"/>
              <a:t>	</a:t>
            </a:r>
            <a:r>
              <a:rPr lang="tr-TR" dirty="0" smtClean="0"/>
              <a:t>			T.T.</a:t>
            </a:r>
          </a:p>
          <a:p>
            <a:pPr marL="0" indent="0">
              <a:buNone/>
            </a:pPr>
            <a:endParaRPr lang="tr-TR" dirty="0"/>
          </a:p>
          <a:p>
            <a:pPr marL="0" indent="0">
              <a:buNone/>
            </a:pPr>
            <a:endParaRPr lang="tr-TR" dirty="0"/>
          </a:p>
          <a:p>
            <a:pPr marL="0" indent="0">
              <a:buNone/>
            </a:pPr>
            <a:endParaRPr lang="tr-TR" dirty="0"/>
          </a:p>
        </p:txBody>
      </p:sp>
    </p:spTree>
    <p:extLst>
      <p:ext uri="{BB962C8B-B14F-4D97-AF65-F5344CB8AC3E}">
        <p14:creationId xmlns:p14="http://schemas.microsoft.com/office/powerpoint/2010/main" val="31464495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lga Biçimi">
  <a:themeElements>
    <a:clrScheme name="Dalga Biçimi">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alga Biçimi">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alga Biçimi">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980</TotalTime>
  <Words>789</Words>
  <Application>Microsoft Office PowerPoint</Application>
  <PresentationFormat>Ekran Gösterisi (4:3)</PresentationFormat>
  <Paragraphs>154</Paragraphs>
  <Slides>20</Slides>
  <Notes>0</Notes>
  <HiddenSlides>0</HiddenSlides>
  <MMClips>0</MMClips>
  <ScaleCrop>false</ScaleCrop>
  <HeadingPairs>
    <vt:vector size="4" baseType="variant">
      <vt:variant>
        <vt:lpstr>Tema</vt:lpstr>
      </vt:variant>
      <vt:variant>
        <vt:i4>1</vt:i4>
      </vt:variant>
      <vt:variant>
        <vt:lpstr>Slayt Başlıkları</vt:lpstr>
      </vt:variant>
      <vt:variant>
        <vt:i4>20</vt:i4>
      </vt:variant>
    </vt:vector>
  </HeadingPairs>
  <TitlesOfParts>
    <vt:vector size="21" baseType="lpstr">
      <vt:lpstr>Dalga Biçimi</vt:lpstr>
      <vt:lpstr>STANDART MALİYET SİSTEMİ ve  YÖNETİM KARARLARINDA KULLANILMASI </vt:lpstr>
      <vt:lpstr>İŞLETMELERİN KAR AMACI</vt:lpstr>
      <vt:lpstr>DÜNYADA STANDART MALİYETLER</vt:lpstr>
      <vt:lpstr>STANDART MALİYETLERİN NİTELİĞİ</vt:lpstr>
      <vt:lpstr>STANDART MALİYETLERİN NİTELİĞİ</vt:lpstr>
      <vt:lpstr>PowerPoint Sunusu</vt:lpstr>
      <vt:lpstr>PowerPoint Sunusu</vt:lpstr>
      <vt:lpstr>STANDART MALİYETLERİN TÜRLERİ</vt:lpstr>
      <vt:lpstr>STANDART MALİYETLERİN YARARLARI</vt:lpstr>
      <vt:lpstr>STANDART MALİYET YÖNTEMİ</vt:lpstr>
      <vt:lpstr>YÖNTEMİN İŞLETİLMESİ</vt:lpstr>
      <vt:lpstr>ÖNKOŞULLAR</vt:lpstr>
      <vt:lpstr>STANDART MALİYET SAPMALARININ ANALİZİ</vt:lpstr>
      <vt:lpstr>DİREKT İLK MADDE ve MALZEME SAPMALARI</vt:lpstr>
      <vt:lpstr>DİREKT İŞÇİLİK SAPMALARI</vt:lpstr>
      <vt:lpstr>GENEL ÜRETİM GİDERLERİ SAPMALARI</vt:lpstr>
      <vt:lpstr>GENEL ÜRETİM GİDERLERİ SAPMALARI</vt:lpstr>
      <vt:lpstr>STANDART MALİYET YÖNTEMİNDE KAYIT DÜZENİ</vt:lpstr>
      <vt:lpstr>STANDART MALİYET YÖNTEMİNDE KAYIT DÜZENİ</vt:lpstr>
      <vt:lpstr>PowerPoint Sunusu</vt:lpstr>
    </vt:vector>
  </TitlesOfParts>
  <Company>Oyak GM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STANDART MALİYET SİSTEMİ ve  YÖNETİM KARARLARINDA KULLANILMASI</dc:title>
  <dc:creator>Tayfun B. Tungay</dc:creator>
  <cp:lastModifiedBy>Tayfun B. Tungay</cp:lastModifiedBy>
  <cp:revision>45</cp:revision>
  <dcterms:created xsi:type="dcterms:W3CDTF">2013-01-15T12:41:08Z</dcterms:created>
  <dcterms:modified xsi:type="dcterms:W3CDTF">2013-01-18T15:55:20Z</dcterms:modified>
</cp:coreProperties>
</file>